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3" r:id="rId3"/>
    <p:sldId id="264" r:id="rId4"/>
    <p:sldId id="262" r:id="rId5"/>
    <p:sldId id="271" r:id="rId6"/>
    <p:sldId id="272" r:id="rId7"/>
    <p:sldId id="267" r:id="rId8"/>
    <p:sldId id="273" r:id="rId9"/>
    <p:sldId id="274" r:id="rId10"/>
    <p:sldId id="268" r:id="rId11"/>
    <p:sldId id="275" r:id="rId12"/>
    <p:sldId id="276" r:id="rId13"/>
    <p:sldId id="277" r:id="rId14"/>
    <p:sldId id="279" r:id="rId15"/>
    <p:sldId id="269" r:id="rId16"/>
    <p:sldId id="291" r:id="rId17"/>
    <p:sldId id="294" r:id="rId18"/>
    <p:sldId id="296" r:id="rId19"/>
    <p:sldId id="297" r:id="rId20"/>
    <p:sldId id="295" r:id="rId21"/>
    <p:sldId id="298" r:id="rId22"/>
    <p:sldId id="299" r:id="rId23"/>
    <p:sldId id="300" r:id="rId24"/>
    <p:sldId id="301" r:id="rId25"/>
    <p:sldId id="26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08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251A2-C564-4988-A791-296884BA4011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D0D89-B0E3-428D-A5A1-56D901ECE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116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8">
            <a:extLst>
              <a:ext uri="{FF2B5EF4-FFF2-40B4-BE49-F238E27FC236}">
                <a16:creationId xmlns:a16="http://schemas.microsoft.com/office/drawing/2014/main" id="{B1742F1D-C0FB-5B9B-B8FC-42A236D897FA}"/>
              </a:ext>
            </a:extLst>
          </p:cNvPr>
          <p:cNvSpPr txBox="1"/>
          <p:nvPr/>
        </p:nvSpPr>
        <p:spPr>
          <a:xfrm>
            <a:off x="3722254" y="3050267"/>
            <a:ext cx="1194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spc="300" dirty="0">
                <a:solidFill>
                  <a:schemeClr val="accent6"/>
                </a:solidFill>
                <a:latin typeface="Times New Roman"/>
                <a:ea typeface="微软雅黑"/>
                <a:sym typeface="Times New Roman"/>
              </a:rPr>
              <a:t>vis4</a:t>
            </a:r>
            <a:endParaRPr lang="zh-CN" altLang="en-US" sz="4000" spc="300" dirty="0">
              <a:solidFill>
                <a:schemeClr val="accent6"/>
              </a:solidFill>
              <a:latin typeface="Times New Roman"/>
              <a:ea typeface="微软雅黑"/>
              <a:sym typeface="Times New Roman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F3382AA-2817-1DCF-EAD1-CA162AFB08ED}"/>
              </a:ext>
            </a:extLst>
          </p:cNvPr>
          <p:cNvSpPr>
            <a:spLocks/>
          </p:cNvSpPr>
          <p:nvPr/>
        </p:nvSpPr>
        <p:spPr bwMode="auto">
          <a:xfrm>
            <a:off x="1828800" y="4452191"/>
            <a:ext cx="651224" cy="651498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rgbClr val="3DEDFD"/>
          </a:solidFill>
          <a:ln>
            <a:noFill/>
          </a:ln>
          <a:effectLst>
            <a:outerShdw blurRad="673100" dist="241300" dir="5400000" algn="ctr" rotWithShape="0">
              <a:srgbClr val="3DEDFD">
                <a:alpha val="67000"/>
              </a:srgbClr>
            </a:outerShdw>
          </a:effectLst>
        </p:spPr>
        <p:txBody>
          <a:bodyPr vert="horz" wrap="square" lIns="34286" tIns="17143" rIns="34286" bIns="17143" numCol="1" anchor="ctr" anchorCtr="0" compatLnSpc="1">
            <a:prstTxWarp prst="textNoShape">
              <a:avLst/>
            </a:prstTxWarp>
          </a:bodyPr>
          <a:lstStyle/>
          <a:p>
            <a:pPr algn="ctr" defTabSz="342832">
              <a:defRPr/>
            </a:pPr>
            <a:endParaRPr lang="en-US" sz="3299" kern="0" dirty="0">
              <a:solidFill>
                <a:srgbClr val="FFFFFF"/>
              </a:solidFill>
              <a:latin typeface="Times New Roman"/>
              <a:ea typeface="微软雅黑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C1C148B-C947-CDA8-D18A-73CFBC0B2E7D}"/>
              </a:ext>
            </a:extLst>
          </p:cNvPr>
          <p:cNvSpPr>
            <a:spLocks/>
          </p:cNvSpPr>
          <p:nvPr/>
        </p:nvSpPr>
        <p:spPr bwMode="auto">
          <a:xfrm>
            <a:off x="5262562" y="4456394"/>
            <a:ext cx="651224" cy="651498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rgbClr val="8BEEE6"/>
          </a:solidFill>
          <a:ln>
            <a:noFill/>
          </a:ln>
          <a:effectLst>
            <a:outerShdw blurRad="673100" dist="241300" dir="5400000" algn="ctr" rotWithShape="0">
              <a:srgbClr val="1FD3C6">
                <a:alpha val="66667"/>
              </a:srgbClr>
            </a:outerShdw>
          </a:effectLst>
        </p:spPr>
        <p:txBody>
          <a:bodyPr vert="horz" wrap="square" lIns="34286" tIns="17143" rIns="34286" bIns="17143" numCol="1" anchor="ctr" anchorCtr="0" compatLnSpc="1">
            <a:prstTxWarp prst="textNoShape">
              <a:avLst/>
            </a:prstTxWarp>
          </a:bodyPr>
          <a:lstStyle/>
          <a:p>
            <a:pPr algn="ctr" defTabSz="342832">
              <a:defRPr/>
            </a:pPr>
            <a:endParaRPr lang="en-US" sz="3299" kern="0" dirty="0">
              <a:solidFill>
                <a:srgbClr val="FFFFFF"/>
              </a:solidFill>
              <a:latin typeface="Times New Roman"/>
              <a:ea typeface="微软雅黑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7" name="TextBox 58">
            <a:extLst>
              <a:ext uri="{FF2B5EF4-FFF2-40B4-BE49-F238E27FC236}">
                <a16:creationId xmlns:a16="http://schemas.microsoft.com/office/drawing/2014/main" id="{E0603E00-6F45-54DF-4902-83772A050E62}"/>
              </a:ext>
            </a:extLst>
          </p:cNvPr>
          <p:cNvSpPr txBox="1"/>
          <p:nvPr/>
        </p:nvSpPr>
        <p:spPr>
          <a:xfrm>
            <a:off x="2545632" y="4646145"/>
            <a:ext cx="2477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1381"/>
            <a:r>
              <a:rPr lang="en-US" altLang="zh-CN" sz="1600" dirty="0">
                <a:solidFill>
                  <a:schemeClr val="accent6"/>
                </a:solidFill>
                <a:latin typeface="Times New Roman"/>
                <a:ea typeface="微软雅黑"/>
                <a:sym typeface="Times New Roman"/>
              </a:rPr>
              <a:t>Authors: </a:t>
            </a:r>
            <a:r>
              <a:rPr lang="zh-CN" altLang="en-US" sz="1600" dirty="0">
                <a:solidFill>
                  <a:schemeClr val="accent6"/>
                </a:solidFill>
                <a:latin typeface="Times New Roman"/>
                <a:ea typeface="微软雅黑"/>
                <a:sym typeface="Times New Roman"/>
              </a:rPr>
              <a:t>李天佑</a:t>
            </a:r>
            <a:endParaRPr lang="en-US" sz="1600" dirty="0">
              <a:solidFill>
                <a:schemeClr val="accent6"/>
              </a:solidFill>
              <a:latin typeface="Times New Roman"/>
              <a:ea typeface="微软雅黑"/>
              <a:sym typeface="Times New Roman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02ECAB04-5763-F464-151B-BE24E0994E52}"/>
              </a:ext>
            </a:extLst>
          </p:cNvPr>
          <p:cNvSpPr txBox="1"/>
          <p:nvPr/>
        </p:nvSpPr>
        <p:spPr>
          <a:xfrm>
            <a:off x="5966537" y="4650347"/>
            <a:ext cx="1621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1381"/>
            <a:r>
              <a:rPr lang="en-US" sz="1600" dirty="0">
                <a:solidFill>
                  <a:schemeClr val="accent6"/>
                </a:solidFill>
                <a:latin typeface="Times New Roman"/>
                <a:ea typeface="微软雅黑"/>
                <a:sym typeface="Times New Roman"/>
              </a:rPr>
              <a:t>2024</a:t>
            </a:r>
            <a:r>
              <a:rPr lang="zh-CN" altLang="en-US" sz="1600" dirty="0">
                <a:solidFill>
                  <a:schemeClr val="accent6"/>
                </a:solidFill>
                <a:latin typeface="Times New Roman"/>
                <a:ea typeface="微软雅黑"/>
                <a:sym typeface="Times New Roman"/>
              </a:rPr>
              <a:t>年</a:t>
            </a:r>
            <a:r>
              <a:rPr lang="en-US" altLang="zh-CN" sz="1600" dirty="0">
                <a:solidFill>
                  <a:schemeClr val="accent6"/>
                </a:solidFill>
                <a:latin typeface="Times New Roman"/>
                <a:ea typeface="微软雅黑"/>
                <a:sym typeface="Times New Roman"/>
              </a:rPr>
              <a:t>11</a:t>
            </a:r>
            <a:r>
              <a:rPr lang="zh-CN" altLang="en-US" sz="1600" dirty="0">
                <a:solidFill>
                  <a:schemeClr val="accent6"/>
                </a:solidFill>
                <a:latin typeface="Times New Roman"/>
                <a:ea typeface="微软雅黑"/>
                <a:sym typeface="Times New Roman"/>
              </a:rPr>
              <a:t>月</a:t>
            </a:r>
            <a:r>
              <a:rPr lang="en-US" altLang="zh-CN" sz="1600" dirty="0">
                <a:solidFill>
                  <a:schemeClr val="accent6"/>
                </a:solidFill>
                <a:latin typeface="Times New Roman"/>
                <a:ea typeface="微软雅黑"/>
                <a:sym typeface="Times New Roman"/>
              </a:rPr>
              <a:t>6</a:t>
            </a:r>
            <a:r>
              <a:rPr lang="zh-CN" altLang="en-US" sz="1600" dirty="0">
                <a:solidFill>
                  <a:schemeClr val="accent6"/>
                </a:solidFill>
                <a:latin typeface="Times New Roman"/>
                <a:ea typeface="微软雅黑"/>
                <a:sym typeface="Times New Roman"/>
              </a:rPr>
              <a:t>日</a:t>
            </a:r>
            <a:endParaRPr lang="en-US" sz="1600" dirty="0">
              <a:solidFill>
                <a:schemeClr val="accent6"/>
              </a:solidFill>
              <a:latin typeface="Times New Roman"/>
              <a:ea typeface="微软雅黑"/>
              <a:sym typeface="Times New Roman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D64564E3-616E-C5C2-BEFC-C146BC3667DA}"/>
              </a:ext>
            </a:extLst>
          </p:cNvPr>
          <p:cNvSpPr>
            <a:spLocks noEditPoints="1"/>
          </p:cNvSpPr>
          <p:nvPr/>
        </p:nvSpPr>
        <p:spPr bwMode="auto">
          <a:xfrm>
            <a:off x="2033878" y="4673717"/>
            <a:ext cx="241697" cy="236935"/>
          </a:xfrm>
          <a:custGeom>
            <a:avLst/>
            <a:gdLst>
              <a:gd name="T0" fmla="*/ 33 w 85"/>
              <a:gd name="T1" fmla="*/ 17 h 83"/>
              <a:gd name="T2" fmla="*/ 42 w 85"/>
              <a:gd name="T3" fmla="*/ 8 h 83"/>
              <a:gd name="T4" fmla="*/ 52 w 85"/>
              <a:gd name="T5" fmla="*/ 17 h 83"/>
              <a:gd name="T6" fmla="*/ 42 w 85"/>
              <a:gd name="T7" fmla="*/ 26 h 83"/>
              <a:gd name="T8" fmla="*/ 33 w 85"/>
              <a:gd name="T9" fmla="*/ 17 h 83"/>
              <a:gd name="T10" fmla="*/ 55 w 85"/>
              <a:gd name="T11" fmla="*/ 30 h 83"/>
              <a:gd name="T12" fmla="*/ 30 w 85"/>
              <a:gd name="T13" fmla="*/ 30 h 83"/>
              <a:gd name="T14" fmla="*/ 27 w 85"/>
              <a:gd name="T15" fmla="*/ 34 h 83"/>
              <a:gd name="T16" fmla="*/ 27 w 85"/>
              <a:gd name="T17" fmla="*/ 55 h 83"/>
              <a:gd name="T18" fmla="*/ 30 w 85"/>
              <a:gd name="T19" fmla="*/ 58 h 83"/>
              <a:gd name="T20" fmla="*/ 33 w 85"/>
              <a:gd name="T21" fmla="*/ 58 h 83"/>
              <a:gd name="T22" fmla="*/ 33 w 85"/>
              <a:gd name="T23" fmla="*/ 80 h 83"/>
              <a:gd name="T24" fmla="*/ 36 w 85"/>
              <a:gd name="T25" fmla="*/ 83 h 83"/>
              <a:gd name="T26" fmla="*/ 49 w 85"/>
              <a:gd name="T27" fmla="*/ 83 h 83"/>
              <a:gd name="T28" fmla="*/ 52 w 85"/>
              <a:gd name="T29" fmla="*/ 80 h 83"/>
              <a:gd name="T30" fmla="*/ 52 w 85"/>
              <a:gd name="T31" fmla="*/ 58 h 83"/>
              <a:gd name="T32" fmla="*/ 55 w 85"/>
              <a:gd name="T33" fmla="*/ 58 h 83"/>
              <a:gd name="T34" fmla="*/ 58 w 85"/>
              <a:gd name="T35" fmla="*/ 55 h 83"/>
              <a:gd name="T36" fmla="*/ 58 w 85"/>
              <a:gd name="T37" fmla="*/ 34 h 83"/>
              <a:gd name="T38" fmla="*/ 55 w 85"/>
              <a:gd name="T39" fmla="*/ 30 h 83"/>
              <a:gd name="T40" fmla="*/ 70 w 85"/>
              <a:gd name="T41" fmla="*/ 17 h 83"/>
              <a:gd name="T42" fmla="*/ 79 w 85"/>
              <a:gd name="T43" fmla="*/ 8 h 83"/>
              <a:gd name="T44" fmla="*/ 70 w 85"/>
              <a:gd name="T45" fmla="*/ 0 h 83"/>
              <a:gd name="T46" fmla="*/ 61 w 85"/>
              <a:gd name="T47" fmla="*/ 8 h 83"/>
              <a:gd name="T48" fmla="*/ 70 w 85"/>
              <a:gd name="T49" fmla="*/ 17 h 83"/>
              <a:gd name="T50" fmla="*/ 82 w 85"/>
              <a:gd name="T51" fmla="*/ 21 h 83"/>
              <a:gd name="T52" fmla="*/ 59 w 85"/>
              <a:gd name="T53" fmla="*/ 21 h 83"/>
              <a:gd name="T54" fmla="*/ 56 w 85"/>
              <a:gd name="T55" fmla="*/ 24 h 83"/>
              <a:gd name="T56" fmla="*/ 56 w 85"/>
              <a:gd name="T57" fmla="*/ 24 h 83"/>
              <a:gd name="T58" fmla="*/ 65 w 85"/>
              <a:gd name="T59" fmla="*/ 34 h 83"/>
              <a:gd name="T60" fmla="*/ 65 w 85"/>
              <a:gd name="T61" fmla="*/ 55 h 83"/>
              <a:gd name="T62" fmla="*/ 61 w 85"/>
              <a:gd name="T63" fmla="*/ 62 h 83"/>
              <a:gd name="T64" fmla="*/ 61 w 85"/>
              <a:gd name="T65" fmla="*/ 67 h 83"/>
              <a:gd name="T66" fmla="*/ 64 w 85"/>
              <a:gd name="T67" fmla="*/ 70 h 83"/>
              <a:gd name="T68" fmla="*/ 76 w 85"/>
              <a:gd name="T69" fmla="*/ 70 h 83"/>
              <a:gd name="T70" fmla="*/ 79 w 85"/>
              <a:gd name="T71" fmla="*/ 67 h 83"/>
              <a:gd name="T72" fmla="*/ 79 w 85"/>
              <a:gd name="T73" fmla="*/ 46 h 83"/>
              <a:gd name="T74" fmla="*/ 82 w 85"/>
              <a:gd name="T75" fmla="*/ 46 h 83"/>
              <a:gd name="T76" fmla="*/ 85 w 85"/>
              <a:gd name="T77" fmla="*/ 43 h 83"/>
              <a:gd name="T78" fmla="*/ 85 w 85"/>
              <a:gd name="T79" fmla="*/ 24 h 83"/>
              <a:gd name="T80" fmla="*/ 82 w 85"/>
              <a:gd name="T81" fmla="*/ 21 h 83"/>
              <a:gd name="T82" fmla="*/ 24 w 85"/>
              <a:gd name="T83" fmla="*/ 8 h 83"/>
              <a:gd name="T84" fmla="*/ 15 w 85"/>
              <a:gd name="T85" fmla="*/ 0 h 83"/>
              <a:gd name="T86" fmla="*/ 6 w 85"/>
              <a:gd name="T87" fmla="*/ 8 h 83"/>
              <a:gd name="T88" fmla="*/ 15 w 85"/>
              <a:gd name="T89" fmla="*/ 17 h 83"/>
              <a:gd name="T90" fmla="*/ 24 w 85"/>
              <a:gd name="T91" fmla="*/ 8 h 83"/>
              <a:gd name="T92" fmla="*/ 0 w 85"/>
              <a:gd name="T93" fmla="*/ 24 h 83"/>
              <a:gd name="T94" fmla="*/ 0 w 85"/>
              <a:gd name="T95" fmla="*/ 43 h 83"/>
              <a:gd name="T96" fmla="*/ 3 w 85"/>
              <a:gd name="T97" fmla="*/ 46 h 83"/>
              <a:gd name="T98" fmla="*/ 6 w 85"/>
              <a:gd name="T99" fmla="*/ 46 h 83"/>
              <a:gd name="T100" fmla="*/ 6 w 85"/>
              <a:gd name="T101" fmla="*/ 67 h 83"/>
              <a:gd name="T102" fmla="*/ 9 w 85"/>
              <a:gd name="T103" fmla="*/ 70 h 83"/>
              <a:gd name="T104" fmla="*/ 20 w 85"/>
              <a:gd name="T105" fmla="*/ 70 h 83"/>
              <a:gd name="T106" fmla="*/ 23 w 85"/>
              <a:gd name="T107" fmla="*/ 67 h 83"/>
              <a:gd name="T108" fmla="*/ 23 w 85"/>
              <a:gd name="T109" fmla="*/ 62 h 83"/>
              <a:gd name="T110" fmla="*/ 20 w 85"/>
              <a:gd name="T111" fmla="*/ 55 h 83"/>
              <a:gd name="T112" fmla="*/ 20 w 85"/>
              <a:gd name="T113" fmla="*/ 34 h 83"/>
              <a:gd name="T114" fmla="*/ 29 w 85"/>
              <a:gd name="T115" fmla="*/ 24 h 83"/>
              <a:gd name="T116" fmla="*/ 29 w 85"/>
              <a:gd name="T117" fmla="*/ 24 h 83"/>
              <a:gd name="T118" fmla="*/ 26 w 85"/>
              <a:gd name="T119" fmla="*/ 21 h 83"/>
              <a:gd name="T120" fmla="*/ 3 w 85"/>
              <a:gd name="T121" fmla="*/ 21 h 83"/>
              <a:gd name="T122" fmla="*/ 0 w 85"/>
              <a:gd name="T123" fmla="*/ 24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5" h="83">
                <a:moveTo>
                  <a:pt x="33" y="17"/>
                </a:moveTo>
                <a:cubicBezTo>
                  <a:pt x="33" y="12"/>
                  <a:pt x="37" y="8"/>
                  <a:pt x="42" y="8"/>
                </a:cubicBezTo>
                <a:cubicBezTo>
                  <a:pt x="48" y="8"/>
                  <a:pt x="52" y="12"/>
                  <a:pt x="52" y="17"/>
                </a:cubicBezTo>
                <a:cubicBezTo>
                  <a:pt x="52" y="22"/>
                  <a:pt x="48" y="26"/>
                  <a:pt x="42" y="26"/>
                </a:cubicBezTo>
                <a:cubicBezTo>
                  <a:pt x="37" y="26"/>
                  <a:pt x="33" y="22"/>
                  <a:pt x="33" y="17"/>
                </a:cubicBezTo>
                <a:close/>
                <a:moveTo>
                  <a:pt x="55" y="30"/>
                </a:moveTo>
                <a:cubicBezTo>
                  <a:pt x="30" y="30"/>
                  <a:pt x="30" y="30"/>
                  <a:pt x="30" y="30"/>
                </a:cubicBezTo>
                <a:cubicBezTo>
                  <a:pt x="28" y="30"/>
                  <a:pt x="27" y="32"/>
                  <a:pt x="27" y="34"/>
                </a:cubicBezTo>
                <a:cubicBezTo>
                  <a:pt x="27" y="55"/>
                  <a:pt x="27" y="55"/>
                  <a:pt x="27" y="55"/>
                </a:cubicBezTo>
                <a:cubicBezTo>
                  <a:pt x="27" y="57"/>
                  <a:pt x="28" y="58"/>
                  <a:pt x="30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33" y="80"/>
                  <a:pt x="33" y="80"/>
                  <a:pt x="33" y="80"/>
                </a:cubicBezTo>
                <a:cubicBezTo>
                  <a:pt x="33" y="82"/>
                  <a:pt x="35" y="83"/>
                  <a:pt x="36" y="83"/>
                </a:cubicBezTo>
                <a:cubicBezTo>
                  <a:pt x="49" y="83"/>
                  <a:pt x="49" y="83"/>
                  <a:pt x="49" y="83"/>
                </a:cubicBezTo>
                <a:cubicBezTo>
                  <a:pt x="51" y="83"/>
                  <a:pt x="52" y="82"/>
                  <a:pt x="52" y="80"/>
                </a:cubicBezTo>
                <a:cubicBezTo>
                  <a:pt x="52" y="58"/>
                  <a:pt x="52" y="58"/>
                  <a:pt x="52" y="58"/>
                </a:cubicBezTo>
                <a:cubicBezTo>
                  <a:pt x="55" y="58"/>
                  <a:pt x="55" y="58"/>
                  <a:pt x="55" y="58"/>
                </a:cubicBezTo>
                <a:cubicBezTo>
                  <a:pt x="57" y="58"/>
                  <a:pt x="58" y="57"/>
                  <a:pt x="58" y="55"/>
                </a:cubicBezTo>
                <a:cubicBezTo>
                  <a:pt x="58" y="34"/>
                  <a:pt x="58" y="34"/>
                  <a:pt x="58" y="34"/>
                </a:cubicBezTo>
                <a:cubicBezTo>
                  <a:pt x="58" y="32"/>
                  <a:pt x="57" y="30"/>
                  <a:pt x="55" y="30"/>
                </a:cubicBezTo>
                <a:close/>
                <a:moveTo>
                  <a:pt x="70" y="17"/>
                </a:moveTo>
                <a:cubicBezTo>
                  <a:pt x="75" y="17"/>
                  <a:pt x="79" y="13"/>
                  <a:pt x="79" y="8"/>
                </a:cubicBezTo>
                <a:cubicBezTo>
                  <a:pt x="79" y="3"/>
                  <a:pt x="75" y="0"/>
                  <a:pt x="70" y="0"/>
                </a:cubicBezTo>
                <a:cubicBezTo>
                  <a:pt x="65" y="0"/>
                  <a:pt x="61" y="3"/>
                  <a:pt x="61" y="8"/>
                </a:cubicBezTo>
                <a:cubicBezTo>
                  <a:pt x="61" y="13"/>
                  <a:pt x="65" y="17"/>
                  <a:pt x="70" y="17"/>
                </a:cubicBezTo>
                <a:close/>
                <a:moveTo>
                  <a:pt x="82" y="21"/>
                </a:moveTo>
                <a:cubicBezTo>
                  <a:pt x="59" y="21"/>
                  <a:pt x="59" y="21"/>
                  <a:pt x="59" y="21"/>
                </a:cubicBezTo>
                <a:cubicBezTo>
                  <a:pt x="57" y="21"/>
                  <a:pt x="56" y="22"/>
                  <a:pt x="56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61" y="25"/>
                  <a:pt x="65" y="29"/>
                  <a:pt x="65" y="34"/>
                </a:cubicBezTo>
                <a:cubicBezTo>
                  <a:pt x="65" y="55"/>
                  <a:pt x="65" y="55"/>
                  <a:pt x="65" y="55"/>
                </a:cubicBezTo>
                <a:cubicBezTo>
                  <a:pt x="65" y="58"/>
                  <a:pt x="63" y="60"/>
                  <a:pt x="61" y="62"/>
                </a:cubicBezTo>
                <a:cubicBezTo>
                  <a:pt x="61" y="67"/>
                  <a:pt x="61" y="67"/>
                  <a:pt x="61" y="67"/>
                </a:cubicBezTo>
                <a:cubicBezTo>
                  <a:pt x="61" y="69"/>
                  <a:pt x="63" y="70"/>
                  <a:pt x="64" y="70"/>
                </a:cubicBezTo>
                <a:cubicBezTo>
                  <a:pt x="76" y="70"/>
                  <a:pt x="76" y="70"/>
                  <a:pt x="76" y="70"/>
                </a:cubicBezTo>
                <a:cubicBezTo>
                  <a:pt x="78" y="70"/>
                  <a:pt x="79" y="69"/>
                  <a:pt x="79" y="67"/>
                </a:cubicBezTo>
                <a:cubicBezTo>
                  <a:pt x="79" y="46"/>
                  <a:pt x="79" y="46"/>
                  <a:pt x="79" y="46"/>
                </a:cubicBezTo>
                <a:cubicBezTo>
                  <a:pt x="82" y="46"/>
                  <a:pt x="82" y="46"/>
                  <a:pt x="82" y="46"/>
                </a:cubicBezTo>
                <a:cubicBezTo>
                  <a:pt x="83" y="46"/>
                  <a:pt x="85" y="45"/>
                  <a:pt x="85" y="43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2"/>
                  <a:pt x="83" y="21"/>
                  <a:pt x="82" y="21"/>
                </a:cubicBezTo>
                <a:close/>
                <a:moveTo>
                  <a:pt x="24" y="8"/>
                </a:moveTo>
                <a:cubicBezTo>
                  <a:pt x="24" y="3"/>
                  <a:pt x="20" y="0"/>
                  <a:pt x="15" y="0"/>
                </a:cubicBezTo>
                <a:cubicBezTo>
                  <a:pt x="10" y="0"/>
                  <a:pt x="6" y="3"/>
                  <a:pt x="6" y="8"/>
                </a:cubicBezTo>
                <a:cubicBezTo>
                  <a:pt x="6" y="13"/>
                  <a:pt x="10" y="17"/>
                  <a:pt x="15" y="17"/>
                </a:cubicBezTo>
                <a:cubicBezTo>
                  <a:pt x="20" y="17"/>
                  <a:pt x="24" y="13"/>
                  <a:pt x="24" y="8"/>
                </a:cubicBezTo>
                <a:close/>
                <a:moveTo>
                  <a:pt x="0" y="24"/>
                </a:moveTo>
                <a:cubicBezTo>
                  <a:pt x="0" y="43"/>
                  <a:pt x="0" y="43"/>
                  <a:pt x="0" y="43"/>
                </a:cubicBezTo>
                <a:cubicBezTo>
                  <a:pt x="0" y="45"/>
                  <a:pt x="2" y="46"/>
                  <a:pt x="3" y="46"/>
                </a:cubicBezTo>
                <a:cubicBezTo>
                  <a:pt x="6" y="46"/>
                  <a:pt x="6" y="46"/>
                  <a:pt x="6" y="46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9"/>
                  <a:pt x="7" y="70"/>
                  <a:pt x="9" y="70"/>
                </a:cubicBezTo>
                <a:cubicBezTo>
                  <a:pt x="20" y="70"/>
                  <a:pt x="20" y="70"/>
                  <a:pt x="20" y="70"/>
                </a:cubicBezTo>
                <a:cubicBezTo>
                  <a:pt x="22" y="70"/>
                  <a:pt x="23" y="69"/>
                  <a:pt x="23" y="67"/>
                </a:cubicBezTo>
                <a:cubicBezTo>
                  <a:pt x="23" y="62"/>
                  <a:pt x="23" y="62"/>
                  <a:pt x="23" y="62"/>
                </a:cubicBezTo>
                <a:cubicBezTo>
                  <a:pt x="22" y="60"/>
                  <a:pt x="20" y="58"/>
                  <a:pt x="20" y="55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9"/>
                  <a:pt x="24" y="25"/>
                  <a:pt x="29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2"/>
                  <a:pt x="28" y="21"/>
                  <a:pt x="2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2" y="21"/>
                  <a:pt x="0" y="22"/>
                  <a:pt x="0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x-none" sz="1350" kern="0">
              <a:solidFill>
                <a:srgbClr val="999999"/>
              </a:solidFill>
              <a:latin typeface="Times New Roman"/>
              <a:ea typeface="微软雅黑"/>
              <a:cs typeface="+mn-ea"/>
              <a:sym typeface="Times New Roman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49836EE-7333-770D-D85A-2BF6619B4066}"/>
              </a:ext>
            </a:extLst>
          </p:cNvPr>
          <p:cNvSpPr>
            <a:spLocks noEditPoints="1"/>
          </p:cNvSpPr>
          <p:nvPr/>
        </p:nvSpPr>
        <p:spPr bwMode="auto">
          <a:xfrm>
            <a:off x="5500689" y="4654108"/>
            <a:ext cx="173831" cy="251222"/>
          </a:xfrm>
          <a:custGeom>
            <a:avLst/>
            <a:gdLst>
              <a:gd name="T0" fmla="*/ 28 w 61"/>
              <a:gd name="T1" fmla="*/ 43 h 88"/>
              <a:gd name="T2" fmla="*/ 33 w 61"/>
              <a:gd name="T3" fmla="*/ 43 h 88"/>
              <a:gd name="T4" fmla="*/ 33 w 61"/>
              <a:gd name="T5" fmla="*/ 70 h 88"/>
              <a:gd name="T6" fmla="*/ 28 w 61"/>
              <a:gd name="T7" fmla="*/ 70 h 88"/>
              <a:gd name="T8" fmla="*/ 28 w 61"/>
              <a:gd name="T9" fmla="*/ 43 h 88"/>
              <a:gd name="T10" fmla="*/ 30 w 61"/>
              <a:gd name="T11" fmla="*/ 0 h 88"/>
              <a:gd name="T12" fmla="*/ 0 w 61"/>
              <a:gd name="T13" fmla="*/ 31 h 88"/>
              <a:gd name="T14" fmla="*/ 6 w 61"/>
              <a:gd name="T15" fmla="*/ 49 h 88"/>
              <a:gd name="T16" fmla="*/ 13 w 61"/>
              <a:gd name="T17" fmla="*/ 63 h 88"/>
              <a:gd name="T18" fmla="*/ 19 w 61"/>
              <a:gd name="T19" fmla="*/ 70 h 88"/>
              <a:gd name="T20" fmla="*/ 23 w 61"/>
              <a:gd name="T21" fmla="*/ 70 h 88"/>
              <a:gd name="T22" fmla="*/ 23 w 61"/>
              <a:gd name="T23" fmla="*/ 43 h 88"/>
              <a:gd name="T24" fmla="*/ 18 w 61"/>
              <a:gd name="T25" fmla="*/ 43 h 88"/>
              <a:gd name="T26" fmla="*/ 9 w 61"/>
              <a:gd name="T27" fmla="*/ 34 h 88"/>
              <a:gd name="T28" fmla="*/ 18 w 61"/>
              <a:gd name="T29" fmla="*/ 25 h 88"/>
              <a:gd name="T30" fmla="*/ 27 w 61"/>
              <a:gd name="T31" fmla="*/ 34 h 88"/>
              <a:gd name="T32" fmla="*/ 26 w 61"/>
              <a:gd name="T33" fmla="*/ 38 h 88"/>
              <a:gd name="T34" fmla="*/ 34 w 61"/>
              <a:gd name="T35" fmla="*/ 38 h 88"/>
              <a:gd name="T36" fmla="*/ 33 w 61"/>
              <a:gd name="T37" fmla="*/ 34 h 88"/>
              <a:gd name="T38" fmla="*/ 42 w 61"/>
              <a:gd name="T39" fmla="*/ 25 h 88"/>
              <a:gd name="T40" fmla="*/ 51 w 61"/>
              <a:gd name="T41" fmla="*/ 34 h 88"/>
              <a:gd name="T42" fmla="*/ 42 w 61"/>
              <a:gd name="T43" fmla="*/ 43 h 88"/>
              <a:gd name="T44" fmla="*/ 38 w 61"/>
              <a:gd name="T45" fmla="*/ 43 h 88"/>
              <a:gd name="T46" fmla="*/ 38 w 61"/>
              <a:gd name="T47" fmla="*/ 70 h 88"/>
              <a:gd name="T48" fmla="*/ 41 w 61"/>
              <a:gd name="T49" fmla="*/ 70 h 88"/>
              <a:gd name="T50" fmla="*/ 48 w 61"/>
              <a:gd name="T51" fmla="*/ 63 h 88"/>
              <a:gd name="T52" fmla="*/ 55 w 61"/>
              <a:gd name="T53" fmla="*/ 49 h 88"/>
              <a:gd name="T54" fmla="*/ 61 w 61"/>
              <a:gd name="T55" fmla="*/ 31 h 88"/>
              <a:gd name="T56" fmla="*/ 30 w 61"/>
              <a:gd name="T57" fmla="*/ 0 h 88"/>
              <a:gd name="T58" fmla="*/ 14 w 61"/>
              <a:gd name="T59" fmla="*/ 34 h 88"/>
              <a:gd name="T60" fmla="*/ 18 w 61"/>
              <a:gd name="T61" fmla="*/ 38 h 88"/>
              <a:gd name="T62" fmla="*/ 23 w 61"/>
              <a:gd name="T63" fmla="*/ 34 h 88"/>
              <a:gd name="T64" fmla="*/ 18 w 61"/>
              <a:gd name="T65" fmla="*/ 30 h 88"/>
              <a:gd name="T66" fmla="*/ 14 w 61"/>
              <a:gd name="T67" fmla="*/ 34 h 88"/>
              <a:gd name="T68" fmla="*/ 47 w 61"/>
              <a:gd name="T69" fmla="*/ 34 h 88"/>
              <a:gd name="T70" fmla="*/ 42 w 61"/>
              <a:gd name="T71" fmla="*/ 30 h 88"/>
              <a:gd name="T72" fmla="*/ 38 w 61"/>
              <a:gd name="T73" fmla="*/ 34 h 88"/>
              <a:gd name="T74" fmla="*/ 42 w 61"/>
              <a:gd name="T75" fmla="*/ 38 h 88"/>
              <a:gd name="T76" fmla="*/ 47 w 61"/>
              <a:gd name="T77" fmla="*/ 34 h 88"/>
              <a:gd name="T78" fmla="*/ 45 w 61"/>
              <a:gd name="T79" fmla="*/ 77 h 88"/>
              <a:gd name="T80" fmla="*/ 42 w 61"/>
              <a:gd name="T81" fmla="*/ 75 h 88"/>
              <a:gd name="T82" fmla="*/ 18 w 61"/>
              <a:gd name="T83" fmla="*/ 75 h 88"/>
              <a:gd name="T84" fmla="*/ 16 w 61"/>
              <a:gd name="T85" fmla="*/ 77 h 88"/>
              <a:gd name="T86" fmla="*/ 18 w 61"/>
              <a:gd name="T87" fmla="*/ 79 h 88"/>
              <a:gd name="T88" fmla="*/ 42 w 61"/>
              <a:gd name="T89" fmla="*/ 79 h 88"/>
              <a:gd name="T90" fmla="*/ 45 w 61"/>
              <a:gd name="T91" fmla="*/ 77 h 88"/>
              <a:gd name="T92" fmla="*/ 42 w 61"/>
              <a:gd name="T93" fmla="*/ 86 h 88"/>
              <a:gd name="T94" fmla="*/ 39 w 61"/>
              <a:gd name="T95" fmla="*/ 83 h 88"/>
              <a:gd name="T96" fmla="*/ 21 w 61"/>
              <a:gd name="T97" fmla="*/ 83 h 88"/>
              <a:gd name="T98" fmla="*/ 19 w 61"/>
              <a:gd name="T99" fmla="*/ 86 h 88"/>
              <a:gd name="T100" fmla="*/ 21 w 61"/>
              <a:gd name="T101" fmla="*/ 88 h 88"/>
              <a:gd name="T102" fmla="*/ 39 w 61"/>
              <a:gd name="T103" fmla="*/ 88 h 88"/>
              <a:gd name="T104" fmla="*/ 42 w 61"/>
              <a:gd name="T105" fmla="*/ 86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1" h="88">
                <a:moveTo>
                  <a:pt x="28" y="43"/>
                </a:moveTo>
                <a:cubicBezTo>
                  <a:pt x="33" y="43"/>
                  <a:pt x="33" y="43"/>
                  <a:pt x="33" y="43"/>
                </a:cubicBezTo>
                <a:cubicBezTo>
                  <a:pt x="33" y="70"/>
                  <a:pt x="33" y="70"/>
                  <a:pt x="33" y="70"/>
                </a:cubicBezTo>
                <a:cubicBezTo>
                  <a:pt x="28" y="70"/>
                  <a:pt x="28" y="70"/>
                  <a:pt x="28" y="70"/>
                </a:cubicBezTo>
                <a:lnTo>
                  <a:pt x="28" y="43"/>
                </a:lnTo>
                <a:close/>
                <a:moveTo>
                  <a:pt x="30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38"/>
                  <a:pt x="2" y="44"/>
                  <a:pt x="6" y="49"/>
                </a:cubicBezTo>
                <a:cubicBezTo>
                  <a:pt x="12" y="57"/>
                  <a:pt x="13" y="60"/>
                  <a:pt x="13" y="63"/>
                </a:cubicBezTo>
                <a:cubicBezTo>
                  <a:pt x="13" y="67"/>
                  <a:pt x="16" y="70"/>
                  <a:pt x="19" y="70"/>
                </a:cubicBezTo>
                <a:cubicBezTo>
                  <a:pt x="23" y="70"/>
                  <a:pt x="23" y="70"/>
                  <a:pt x="23" y="70"/>
                </a:cubicBezTo>
                <a:cubicBezTo>
                  <a:pt x="23" y="43"/>
                  <a:pt x="23" y="43"/>
                  <a:pt x="23" y="43"/>
                </a:cubicBezTo>
                <a:cubicBezTo>
                  <a:pt x="18" y="43"/>
                  <a:pt x="18" y="43"/>
                  <a:pt x="18" y="43"/>
                </a:cubicBezTo>
                <a:cubicBezTo>
                  <a:pt x="14" y="43"/>
                  <a:pt x="9" y="39"/>
                  <a:pt x="9" y="34"/>
                </a:cubicBezTo>
                <a:cubicBezTo>
                  <a:pt x="9" y="29"/>
                  <a:pt x="14" y="25"/>
                  <a:pt x="18" y="25"/>
                </a:cubicBezTo>
                <a:cubicBezTo>
                  <a:pt x="23" y="25"/>
                  <a:pt x="27" y="29"/>
                  <a:pt x="27" y="34"/>
                </a:cubicBezTo>
                <a:cubicBezTo>
                  <a:pt x="27" y="36"/>
                  <a:pt x="27" y="37"/>
                  <a:pt x="26" y="38"/>
                </a:cubicBezTo>
                <a:cubicBezTo>
                  <a:pt x="34" y="38"/>
                  <a:pt x="34" y="38"/>
                  <a:pt x="34" y="38"/>
                </a:cubicBezTo>
                <a:cubicBezTo>
                  <a:pt x="34" y="37"/>
                  <a:pt x="33" y="36"/>
                  <a:pt x="33" y="34"/>
                </a:cubicBezTo>
                <a:cubicBezTo>
                  <a:pt x="33" y="29"/>
                  <a:pt x="37" y="25"/>
                  <a:pt x="42" y="25"/>
                </a:cubicBezTo>
                <a:cubicBezTo>
                  <a:pt x="47" y="25"/>
                  <a:pt x="51" y="29"/>
                  <a:pt x="51" y="34"/>
                </a:cubicBezTo>
                <a:cubicBezTo>
                  <a:pt x="51" y="39"/>
                  <a:pt x="47" y="43"/>
                  <a:pt x="42" y="43"/>
                </a:cubicBezTo>
                <a:cubicBezTo>
                  <a:pt x="38" y="43"/>
                  <a:pt x="38" y="43"/>
                  <a:pt x="38" y="43"/>
                </a:cubicBezTo>
                <a:cubicBezTo>
                  <a:pt x="38" y="70"/>
                  <a:pt x="38" y="70"/>
                  <a:pt x="38" y="70"/>
                </a:cubicBezTo>
                <a:cubicBezTo>
                  <a:pt x="41" y="70"/>
                  <a:pt x="41" y="70"/>
                  <a:pt x="41" y="70"/>
                </a:cubicBezTo>
                <a:cubicBezTo>
                  <a:pt x="45" y="70"/>
                  <a:pt x="48" y="67"/>
                  <a:pt x="48" y="63"/>
                </a:cubicBezTo>
                <a:cubicBezTo>
                  <a:pt x="48" y="60"/>
                  <a:pt x="49" y="57"/>
                  <a:pt x="55" y="49"/>
                </a:cubicBezTo>
                <a:cubicBezTo>
                  <a:pt x="59" y="44"/>
                  <a:pt x="61" y="38"/>
                  <a:pt x="61" y="31"/>
                </a:cubicBezTo>
                <a:cubicBezTo>
                  <a:pt x="61" y="14"/>
                  <a:pt x="47" y="0"/>
                  <a:pt x="30" y="0"/>
                </a:cubicBezTo>
                <a:close/>
                <a:moveTo>
                  <a:pt x="14" y="34"/>
                </a:moveTo>
                <a:cubicBezTo>
                  <a:pt x="14" y="36"/>
                  <a:pt x="16" y="38"/>
                  <a:pt x="18" y="38"/>
                </a:cubicBezTo>
                <a:cubicBezTo>
                  <a:pt x="21" y="38"/>
                  <a:pt x="23" y="36"/>
                  <a:pt x="23" y="34"/>
                </a:cubicBezTo>
                <a:cubicBezTo>
                  <a:pt x="23" y="32"/>
                  <a:pt x="21" y="30"/>
                  <a:pt x="18" y="30"/>
                </a:cubicBezTo>
                <a:cubicBezTo>
                  <a:pt x="16" y="30"/>
                  <a:pt x="14" y="32"/>
                  <a:pt x="14" y="34"/>
                </a:cubicBezTo>
                <a:close/>
                <a:moveTo>
                  <a:pt x="47" y="34"/>
                </a:moveTo>
                <a:cubicBezTo>
                  <a:pt x="47" y="32"/>
                  <a:pt x="45" y="30"/>
                  <a:pt x="42" y="30"/>
                </a:cubicBezTo>
                <a:cubicBezTo>
                  <a:pt x="40" y="30"/>
                  <a:pt x="38" y="32"/>
                  <a:pt x="38" y="34"/>
                </a:cubicBezTo>
                <a:cubicBezTo>
                  <a:pt x="38" y="36"/>
                  <a:pt x="40" y="38"/>
                  <a:pt x="42" y="38"/>
                </a:cubicBezTo>
                <a:cubicBezTo>
                  <a:pt x="45" y="38"/>
                  <a:pt x="47" y="36"/>
                  <a:pt x="47" y="34"/>
                </a:cubicBezTo>
                <a:close/>
                <a:moveTo>
                  <a:pt x="45" y="77"/>
                </a:moveTo>
                <a:cubicBezTo>
                  <a:pt x="45" y="76"/>
                  <a:pt x="44" y="75"/>
                  <a:pt x="42" y="75"/>
                </a:cubicBezTo>
                <a:cubicBezTo>
                  <a:pt x="18" y="75"/>
                  <a:pt x="18" y="75"/>
                  <a:pt x="18" y="75"/>
                </a:cubicBezTo>
                <a:cubicBezTo>
                  <a:pt x="17" y="75"/>
                  <a:pt x="16" y="76"/>
                  <a:pt x="16" y="77"/>
                </a:cubicBezTo>
                <a:cubicBezTo>
                  <a:pt x="16" y="78"/>
                  <a:pt x="17" y="79"/>
                  <a:pt x="18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44" y="79"/>
                  <a:pt x="45" y="78"/>
                  <a:pt x="45" y="77"/>
                </a:cubicBezTo>
                <a:close/>
                <a:moveTo>
                  <a:pt x="42" y="86"/>
                </a:moveTo>
                <a:cubicBezTo>
                  <a:pt x="42" y="84"/>
                  <a:pt x="41" y="83"/>
                  <a:pt x="39" y="83"/>
                </a:cubicBezTo>
                <a:cubicBezTo>
                  <a:pt x="21" y="83"/>
                  <a:pt x="21" y="83"/>
                  <a:pt x="21" y="83"/>
                </a:cubicBezTo>
                <a:cubicBezTo>
                  <a:pt x="20" y="83"/>
                  <a:pt x="19" y="84"/>
                  <a:pt x="19" y="86"/>
                </a:cubicBezTo>
                <a:cubicBezTo>
                  <a:pt x="19" y="87"/>
                  <a:pt x="20" y="88"/>
                  <a:pt x="21" y="88"/>
                </a:cubicBezTo>
                <a:cubicBezTo>
                  <a:pt x="39" y="88"/>
                  <a:pt x="39" y="88"/>
                  <a:pt x="39" y="88"/>
                </a:cubicBezTo>
                <a:cubicBezTo>
                  <a:pt x="41" y="88"/>
                  <a:pt x="42" y="87"/>
                  <a:pt x="42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x-none" sz="1350" kern="0">
              <a:solidFill>
                <a:srgbClr val="999999"/>
              </a:solidFill>
              <a:latin typeface="Times New Roman"/>
              <a:ea typeface="微软雅黑"/>
              <a:cs typeface="+mn-ea"/>
              <a:sym typeface="Times New Roman"/>
            </a:endParaRPr>
          </a:p>
        </p:txBody>
      </p:sp>
      <p:sp>
        <p:nvSpPr>
          <p:cNvPr id="12" name="Rectangle 44">
            <a:extLst>
              <a:ext uri="{FF2B5EF4-FFF2-40B4-BE49-F238E27FC236}">
                <a16:creationId xmlns:a16="http://schemas.microsoft.com/office/drawing/2014/main" id="{454DDD52-7157-1A23-C9BB-1C35B5320B05}"/>
              </a:ext>
            </a:extLst>
          </p:cNvPr>
          <p:cNvSpPr/>
          <p:nvPr/>
        </p:nvSpPr>
        <p:spPr>
          <a:xfrm>
            <a:off x="1607091" y="2039165"/>
            <a:ext cx="5929829" cy="83099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171416"/>
            <a:r>
              <a:rPr lang="en-US" sz="4800" b="1" kern="2100" dirty="0">
                <a:solidFill>
                  <a:schemeClr val="accent6"/>
                </a:solidFill>
                <a:latin typeface="Times New Roman"/>
                <a:ea typeface="微软雅黑"/>
                <a:sym typeface="Times New Roman"/>
              </a:rPr>
              <a:t>Local binary </a:t>
            </a:r>
            <a:r>
              <a:rPr lang="en-US" altLang="zh-CN" sz="4800" b="1" kern="2100" dirty="0">
                <a:solidFill>
                  <a:schemeClr val="accent6"/>
                </a:solidFill>
                <a:latin typeface="Times New Roman"/>
                <a:ea typeface="微软雅黑"/>
                <a:sym typeface="Times New Roman"/>
              </a:rPr>
              <a:t>P</a:t>
            </a:r>
            <a:r>
              <a:rPr lang="en-US" sz="4800" b="1" kern="2100" dirty="0">
                <a:solidFill>
                  <a:schemeClr val="accent6"/>
                </a:solidFill>
                <a:latin typeface="Times New Roman"/>
                <a:ea typeface="微软雅黑"/>
                <a:sym typeface="Times New Roman"/>
              </a:rPr>
              <a:t>atterns</a:t>
            </a:r>
          </a:p>
        </p:txBody>
      </p:sp>
    </p:spTree>
    <p:extLst>
      <p:ext uri="{BB962C8B-B14F-4D97-AF65-F5344CB8AC3E}">
        <p14:creationId xmlns:p14="http://schemas.microsoft.com/office/powerpoint/2010/main" val="13903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 p14:presetBounceEnd="775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7500">
                                          <p:cBhvr additive="base">
                                            <p:cTn id="2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7500">
                                          <p:cBhvr additive="base">
                                            <p:cTn id="3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/>
          <p:bldP spid="8" grpId="0"/>
          <p:bldP spid="10" grpId="0" animBg="1"/>
          <p:bldP spid="11" grpId="0" animBg="1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/>
          <p:bldP spid="8" grpId="0"/>
          <p:bldP spid="10" grpId="0" animBg="1"/>
          <p:bldP spid="11" grpId="0" animBg="1"/>
          <p:bldP spid="1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8">
            <a:extLst>
              <a:ext uri="{FF2B5EF4-FFF2-40B4-BE49-F238E27FC236}">
                <a16:creationId xmlns:a16="http://schemas.microsoft.com/office/drawing/2014/main" id="{F4FA1B05-64E3-BC4F-9330-3F59775482E3}"/>
              </a:ext>
            </a:extLst>
          </p:cNvPr>
          <p:cNvGrpSpPr/>
          <p:nvPr/>
        </p:nvGrpSpPr>
        <p:grpSpPr>
          <a:xfrm>
            <a:off x="738262" y="1859911"/>
            <a:ext cx="3138179" cy="3138179"/>
            <a:chOff x="9831386" y="4495799"/>
            <a:chExt cx="4724401" cy="4724401"/>
          </a:xfrm>
        </p:grpSpPr>
        <p:sp>
          <p:nvSpPr>
            <p:cNvPr id="25" name="Oval 29">
              <a:extLst>
                <a:ext uri="{FF2B5EF4-FFF2-40B4-BE49-F238E27FC236}">
                  <a16:creationId xmlns:a16="http://schemas.microsoft.com/office/drawing/2014/main" id="{BF59DE97-9574-3876-0DA5-1B2AE990E6AD}"/>
                </a:ext>
              </a:extLst>
            </p:cNvPr>
            <p:cNvSpPr/>
            <p:nvPr/>
          </p:nvSpPr>
          <p:spPr>
            <a:xfrm>
              <a:off x="9831387" y="4495800"/>
              <a:ext cx="4724400" cy="4724400"/>
            </a:xfrm>
            <a:prstGeom prst="ellipse">
              <a:avLst/>
            </a:prstGeom>
            <a:solidFill>
              <a:srgbClr val="FF9897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533400" dir="13500000" sx="95000" sy="95000" algn="br" rotWithShape="0">
                <a:srgbClr val="FFFFFF"/>
              </a:outerShdw>
            </a:effectLst>
          </p:spPr>
          <p:txBody>
            <a:bodyPr rtlCol="0" anchor="ctr"/>
            <a:lstStyle/>
            <a:p>
              <a:pPr marL="0" marR="0" lvl="0" indent="0" algn="ctr" defTabSz="1714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endParaRPr>
            </a:p>
          </p:txBody>
        </p:sp>
        <p:sp>
          <p:nvSpPr>
            <p:cNvPr id="26" name="Oval 30">
              <a:extLst>
                <a:ext uri="{FF2B5EF4-FFF2-40B4-BE49-F238E27FC236}">
                  <a16:creationId xmlns:a16="http://schemas.microsoft.com/office/drawing/2014/main" id="{04AF5A2E-FA95-06BE-B877-DF22924778FE}"/>
                </a:ext>
              </a:extLst>
            </p:cNvPr>
            <p:cNvSpPr/>
            <p:nvPr/>
          </p:nvSpPr>
          <p:spPr>
            <a:xfrm>
              <a:off x="9831386" y="4495799"/>
              <a:ext cx="4724400" cy="4724400"/>
            </a:xfrm>
            <a:prstGeom prst="ellipse">
              <a:avLst/>
            </a:prstGeom>
            <a:solidFill>
              <a:srgbClr val="D6EBF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533400" dir="2700000" sx="95000" sy="95000" algn="br" rotWithShape="0">
                <a:srgbClr val="84C3E9">
                  <a:alpha val="84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714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endParaRPr>
            </a:p>
          </p:txBody>
        </p:sp>
      </p:grpSp>
      <p:grpSp>
        <p:nvGrpSpPr>
          <p:cNvPr id="27" name="Group 25">
            <a:extLst>
              <a:ext uri="{FF2B5EF4-FFF2-40B4-BE49-F238E27FC236}">
                <a16:creationId xmlns:a16="http://schemas.microsoft.com/office/drawing/2014/main" id="{0E5BF746-AB26-9584-8312-8044CAFC4153}"/>
              </a:ext>
            </a:extLst>
          </p:cNvPr>
          <p:cNvGrpSpPr/>
          <p:nvPr/>
        </p:nvGrpSpPr>
        <p:grpSpPr>
          <a:xfrm>
            <a:off x="1128470" y="2250120"/>
            <a:ext cx="2357760" cy="2357760"/>
            <a:chOff x="9831386" y="4495799"/>
            <a:chExt cx="4724401" cy="4724401"/>
          </a:xfrm>
        </p:grpSpPr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836F0C31-F85E-A573-C17A-04C55A8E136C}"/>
                </a:ext>
              </a:extLst>
            </p:cNvPr>
            <p:cNvSpPr/>
            <p:nvPr/>
          </p:nvSpPr>
          <p:spPr>
            <a:xfrm>
              <a:off x="9831387" y="4495800"/>
              <a:ext cx="4724400" cy="4724400"/>
            </a:xfrm>
            <a:prstGeom prst="ellipse">
              <a:avLst/>
            </a:prstGeom>
            <a:solidFill>
              <a:srgbClr val="FF9897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533400" dir="13500000" sx="95000" sy="95000" algn="br" rotWithShape="0">
                <a:srgbClr val="FFFFFF"/>
              </a:outerShdw>
            </a:effectLst>
          </p:spPr>
          <p:txBody>
            <a:bodyPr rtlCol="0" anchor="ctr"/>
            <a:lstStyle/>
            <a:p>
              <a:pPr marL="0" marR="0" lvl="0" indent="0" algn="ctr" defTabSz="1714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endParaRPr>
            </a:p>
          </p:txBody>
        </p:sp>
        <p:sp>
          <p:nvSpPr>
            <p:cNvPr id="29" name="Oval 27">
              <a:extLst>
                <a:ext uri="{FF2B5EF4-FFF2-40B4-BE49-F238E27FC236}">
                  <a16:creationId xmlns:a16="http://schemas.microsoft.com/office/drawing/2014/main" id="{30833C21-5068-B0EB-920A-20C8FC79DC6B}"/>
                </a:ext>
              </a:extLst>
            </p:cNvPr>
            <p:cNvSpPr/>
            <p:nvPr/>
          </p:nvSpPr>
          <p:spPr>
            <a:xfrm>
              <a:off x="9831386" y="4495799"/>
              <a:ext cx="4724400" cy="4724400"/>
            </a:xfrm>
            <a:prstGeom prst="ellipse">
              <a:avLst/>
            </a:prstGeom>
            <a:solidFill>
              <a:srgbClr val="D6EBF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533400" dir="2700000" sx="95000" sy="95000" algn="br" rotWithShape="0">
                <a:srgbClr val="84C3E9">
                  <a:alpha val="84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714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endParaRPr>
            </a:p>
          </p:txBody>
        </p:sp>
      </p:grpSp>
      <p:sp>
        <p:nvSpPr>
          <p:cNvPr id="8" name="Freeform 5">
            <a:extLst>
              <a:ext uri="{FF2B5EF4-FFF2-40B4-BE49-F238E27FC236}">
                <a16:creationId xmlns:a16="http://schemas.microsoft.com/office/drawing/2014/main" id="{056A5242-5825-C927-72B1-76799F3D77FD}"/>
              </a:ext>
            </a:extLst>
          </p:cNvPr>
          <p:cNvSpPr>
            <a:spLocks/>
          </p:cNvSpPr>
          <p:nvPr/>
        </p:nvSpPr>
        <p:spPr bwMode="auto">
          <a:xfrm>
            <a:off x="6477000" y="1869831"/>
            <a:ext cx="982556" cy="982969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rgbClr val="3DEDFD"/>
          </a:solidFill>
          <a:ln>
            <a:noFill/>
          </a:ln>
          <a:effectLst>
            <a:outerShdw blurRad="673100" dist="241300" dir="5400000" algn="ctr" rotWithShape="0">
              <a:srgbClr val="3DEDFD">
                <a:alpha val="67000"/>
              </a:srgbClr>
            </a:outerShdw>
          </a:effectLst>
        </p:spPr>
        <p:txBody>
          <a:bodyPr vert="horz" wrap="square" lIns="34286" tIns="17143" rIns="34286" bIns="1714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3428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微软雅黑"/>
              <a:cs typeface="Arial" panose="020B0604020202020204" pitchFamily="34" charset="0"/>
              <a:sym typeface="Times New Roman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3492E4E-CB4E-A4E7-9FB4-9F7D3266C0CC}"/>
              </a:ext>
            </a:extLst>
          </p:cNvPr>
          <p:cNvGrpSpPr/>
          <p:nvPr/>
        </p:nvGrpSpPr>
        <p:grpSpPr>
          <a:xfrm>
            <a:off x="6219729" y="4624154"/>
            <a:ext cx="1497098" cy="279583"/>
            <a:chOff x="8222965" y="7595340"/>
            <a:chExt cx="3061547" cy="695183"/>
          </a:xfrm>
          <a:effectLst>
            <a:outerShdw blurRad="127000" dist="63500" dir="13500000" algn="br" rotWithShape="0">
              <a:schemeClr val="bg1">
                <a:alpha val="40000"/>
              </a:schemeClr>
            </a:outerShdw>
          </a:effectLst>
        </p:grpSpPr>
        <p:sp>
          <p:nvSpPr>
            <p:cNvPr id="11" name="圆角矩形 16">
              <a:extLst>
                <a:ext uri="{FF2B5EF4-FFF2-40B4-BE49-F238E27FC236}">
                  <a16:creationId xmlns:a16="http://schemas.microsoft.com/office/drawing/2014/main" id="{99B66D4C-7AED-6167-0F88-63BAAF5C8267}"/>
                </a:ext>
              </a:extLst>
            </p:cNvPr>
            <p:cNvSpPr/>
            <p:nvPr/>
          </p:nvSpPr>
          <p:spPr>
            <a:xfrm>
              <a:off x="8222965" y="7595340"/>
              <a:ext cx="3061547" cy="678712"/>
            </a:xfrm>
            <a:prstGeom prst="roundRect">
              <a:avLst>
                <a:gd name="adj" fmla="val 48214"/>
              </a:avLst>
            </a:prstGeom>
            <a:solidFill>
              <a:srgbClr val="D6EBF8"/>
            </a:solidFill>
            <a:ln w="19050">
              <a:noFill/>
            </a:ln>
            <a:effectLst>
              <a:outerShdw blurRad="381000" dist="381000" dir="2700000" sx="95000" sy="95000" algn="t" rotWithShape="0">
                <a:srgbClr val="84C3E9">
                  <a:alpha val="8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1200" cap="none" spc="225" normalizeH="0" baseline="0" noProof="0" dirty="0">
                <a:ln>
                  <a:noFill/>
                </a:ln>
                <a:solidFill>
                  <a:srgbClr val="182027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16598BC-4A50-10B1-0E18-D4030E56B75B}"/>
                </a:ext>
              </a:extLst>
            </p:cNvPr>
            <p:cNvSpPr txBox="1"/>
            <p:nvPr/>
          </p:nvSpPr>
          <p:spPr>
            <a:xfrm>
              <a:off x="8222965" y="7659161"/>
              <a:ext cx="3061545" cy="6313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63B2E3"/>
                  </a:solidFill>
                  <a:effectLst/>
                  <a:uLnTx/>
                  <a:uFillTx/>
                  <a:latin typeface="Times New Roman"/>
                  <a:ea typeface="微软雅黑"/>
                  <a:cs typeface="Arial" panose="020B0604020202020204" pitchFamily="34" charset="0"/>
                  <a:sym typeface="Times New Roman"/>
                </a:rPr>
                <a:t>THE PART 03</a:t>
              </a:r>
            </a:p>
          </p:txBody>
        </p:sp>
      </p:grpSp>
      <p:sp>
        <p:nvSpPr>
          <p:cNvPr id="13" name="文本框 12" descr="e7d195523061f1c03a90ee8e42cb24248e56383cd534985688F9F494128731F165EE95AB4B0C0A38076AAEA07667B1565C446FC45FF01DFB0E885BCDBDF3A284F3DB14DA61DD97F0BAB2E6C668FB4931B99D40B68E3E163A32636258E622DCA61F43F29646847B337F50C35A893C70635C3DDF21F745ACDFA1E795D725ED0D02859279497801B8B8">
            <a:extLst>
              <a:ext uri="{FF2B5EF4-FFF2-40B4-BE49-F238E27FC236}">
                <a16:creationId xmlns:a16="http://schemas.microsoft.com/office/drawing/2014/main" id="{81A92DCB-0C0D-884D-76C9-4A40D1417E97}"/>
              </a:ext>
            </a:extLst>
          </p:cNvPr>
          <p:cNvSpPr txBox="1"/>
          <p:nvPr/>
        </p:nvSpPr>
        <p:spPr>
          <a:xfrm>
            <a:off x="4984615" y="3036915"/>
            <a:ext cx="3967323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950" b="1" dirty="0">
                <a:solidFill>
                  <a:schemeClr val="accent6"/>
                </a:solidFill>
                <a:latin typeface="Times New Roman"/>
                <a:ea typeface="微软雅黑"/>
                <a:sym typeface="Times New Roman"/>
              </a:rPr>
              <a:t>旋转不变</a:t>
            </a:r>
            <a:r>
              <a:rPr lang="en-US" altLang="zh-CN" sz="4950" b="1" dirty="0">
                <a:solidFill>
                  <a:schemeClr val="accent6"/>
                </a:solidFill>
                <a:latin typeface="Times New Roman"/>
                <a:ea typeface="微软雅黑"/>
                <a:sym typeface="Times New Roman"/>
              </a:rPr>
              <a:t>LBP</a:t>
            </a:r>
            <a:r>
              <a:rPr lang="zh-CN" altLang="en-US" sz="4950" b="1" dirty="0">
                <a:solidFill>
                  <a:schemeClr val="accent6"/>
                </a:solidFill>
                <a:latin typeface="Times New Roman"/>
                <a:ea typeface="微软雅黑"/>
                <a:sym typeface="Times New Roman"/>
              </a:rPr>
              <a:t>特征</a:t>
            </a:r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C3C2D228-5AE9-8AE9-C8A1-9E6BCD5B9865}"/>
              </a:ext>
            </a:extLst>
          </p:cNvPr>
          <p:cNvGrpSpPr/>
          <p:nvPr/>
        </p:nvGrpSpPr>
        <p:grpSpPr>
          <a:xfrm>
            <a:off x="1502161" y="2623811"/>
            <a:ext cx="1610381" cy="1610381"/>
            <a:chOff x="9831386" y="4495799"/>
            <a:chExt cx="4724401" cy="4724401"/>
          </a:xfrm>
        </p:grpSpPr>
        <p:sp>
          <p:nvSpPr>
            <p:cNvPr id="15" name="Oval 23">
              <a:extLst>
                <a:ext uri="{FF2B5EF4-FFF2-40B4-BE49-F238E27FC236}">
                  <a16:creationId xmlns:a16="http://schemas.microsoft.com/office/drawing/2014/main" id="{AA1E8EAE-D357-8855-40BE-2989ABE5BBF8}"/>
                </a:ext>
              </a:extLst>
            </p:cNvPr>
            <p:cNvSpPr/>
            <p:nvPr/>
          </p:nvSpPr>
          <p:spPr>
            <a:xfrm>
              <a:off x="9831387" y="4495800"/>
              <a:ext cx="4724400" cy="4724400"/>
            </a:xfrm>
            <a:prstGeom prst="ellipse">
              <a:avLst/>
            </a:prstGeom>
            <a:solidFill>
              <a:srgbClr val="FF9897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533400" dir="13500000" sx="95000" sy="95000" algn="br" rotWithShape="0">
                <a:srgbClr val="FFFFFF"/>
              </a:outerShdw>
            </a:effectLst>
          </p:spPr>
          <p:txBody>
            <a:bodyPr rtlCol="0" anchor="ctr"/>
            <a:lstStyle/>
            <a:p>
              <a:pPr marL="0" marR="0" lvl="0" indent="0" algn="ctr" defTabSz="1714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endParaRPr>
            </a:p>
          </p:txBody>
        </p:sp>
        <p:sp>
          <p:nvSpPr>
            <p:cNvPr id="16" name="Oval 24">
              <a:extLst>
                <a:ext uri="{FF2B5EF4-FFF2-40B4-BE49-F238E27FC236}">
                  <a16:creationId xmlns:a16="http://schemas.microsoft.com/office/drawing/2014/main" id="{A6F930EB-0037-DDAB-D3C0-C2BE2C0A795A}"/>
                </a:ext>
              </a:extLst>
            </p:cNvPr>
            <p:cNvSpPr/>
            <p:nvPr/>
          </p:nvSpPr>
          <p:spPr>
            <a:xfrm>
              <a:off x="9831386" y="4495799"/>
              <a:ext cx="4724400" cy="4724400"/>
            </a:xfrm>
            <a:prstGeom prst="ellipse">
              <a:avLst/>
            </a:prstGeom>
            <a:solidFill>
              <a:srgbClr val="D6EBF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533400" dir="2700000" sx="95000" sy="95000" algn="br" rotWithShape="0">
                <a:srgbClr val="84C3E9">
                  <a:alpha val="84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714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endParaRPr>
            </a:p>
          </p:txBody>
        </p:sp>
      </p:grpSp>
      <p:sp>
        <p:nvSpPr>
          <p:cNvPr id="17" name="TextBox 44">
            <a:extLst>
              <a:ext uri="{FF2B5EF4-FFF2-40B4-BE49-F238E27FC236}">
                <a16:creationId xmlns:a16="http://schemas.microsoft.com/office/drawing/2014/main" id="{E62B640C-6212-7BBA-B472-5F9B43FFFF12}"/>
              </a:ext>
            </a:extLst>
          </p:cNvPr>
          <p:cNvSpPr txBox="1"/>
          <p:nvPr/>
        </p:nvSpPr>
        <p:spPr>
          <a:xfrm>
            <a:off x="1547839" y="3245080"/>
            <a:ext cx="1494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714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Open Sans Extrabold" panose="020B0906030804020204" pitchFamily="34" charset="0"/>
                <a:sym typeface="Times New Roman"/>
              </a:rPr>
              <a:t>‌Ⅲ</a:t>
            </a:r>
          </a:p>
        </p:txBody>
      </p:sp>
      <p:sp>
        <p:nvSpPr>
          <p:cNvPr id="18" name="TextBox 44">
            <a:extLst>
              <a:ext uri="{FF2B5EF4-FFF2-40B4-BE49-F238E27FC236}">
                <a16:creationId xmlns:a16="http://schemas.microsoft.com/office/drawing/2014/main" id="{E62B640C-6212-7BBA-B472-5F9B43FFFF12}"/>
              </a:ext>
            </a:extLst>
          </p:cNvPr>
          <p:cNvSpPr txBox="1"/>
          <p:nvPr/>
        </p:nvSpPr>
        <p:spPr>
          <a:xfrm>
            <a:off x="6212802" y="2130482"/>
            <a:ext cx="1494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714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Open Sans Extrabold" panose="020B0906030804020204" pitchFamily="34" charset="0"/>
                <a:sym typeface="Times New Roman"/>
              </a:rPr>
              <a:t>‌Ⅲ</a:t>
            </a:r>
          </a:p>
        </p:txBody>
      </p:sp>
    </p:spTree>
    <p:extLst>
      <p:ext uri="{BB962C8B-B14F-4D97-AF65-F5344CB8AC3E}">
        <p14:creationId xmlns:p14="http://schemas.microsoft.com/office/powerpoint/2010/main" val="97585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1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3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4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nodeType="withEffect" p14:presetBounceEnd="7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2" dur="2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3" dur="2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nodeType="withEffect" p14:presetBounceEnd="7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7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3" grpId="0"/>
          <p:bldP spid="17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1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3" grpId="0"/>
          <p:bldP spid="17" grpId="0"/>
          <p:bldP spid="18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0">
            <a:extLst>
              <a:ext uri="{FF2B5EF4-FFF2-40B4-BE49-F238E27FC236}">
                <a16:creationId xmlns:a16="http://schemas.microsoft.com/office/drawing/2014/main" id="{144C8510-D72C-7B0C-ADE4-B64193280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0"/>
            <a:ext cx="457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3.1</a:t>
            </a:r>
            <a:r>
              <a:rPr lang="zh-CN" altLang="en-US" sz="2400" b="1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旋转不变性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12A6FE-CFF4-FCDB-71AB-848100BDC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523530"/>
            <a:ext cx="5053927" cy="2622485"/>
          </a:xfrm>
          <a:prstGeom prst="rect">
            <a:avLst/>
          </a:prstGeom>
        </p:spPr>
      </p:pic>
      <p:sp>
        <p:nvSpPr>
          <p:cNvPr id="3" name="TextBox 27">
            <a:extLst>
              <a:ext uri="{FF2B5EF4-FFF2-40B4-BE49-F238E27FC236}">
                <a16:creationId xmlns:a16="http://schemas.microsoft.com/office/drawing/2014/main" id="{5E5CC1CB-D3A0-7C06-093F-BAB7073350BC}"/>
              </a:ext>
            </a:extLst>
          </p:cNvPr>
          <p:cNvSpPr txBox="1"/>
          <p:nvPr/>
        </p:nvSpPr>
        <p:spPr>
          <a:xfrm>
            <a:off x="123190" y="1600200"/>
            <a:ext cx="8897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同一幅图像，进行旋转后，其特征将会有很大的差别，因为像素位置发生了变化。</a:t>
            </a:r>
          </a:p>
          <a:p>
            <a:r>
              <a:rPr lang="zh-CN" altLang="en-US" dirty="0">
                <a:solidFill>
                  <a:schemeClr val="accent6"/>
                </a:solidFill>
              </a:rPr>
              <a:t>实现旋转不变形的方法：不断旋转圆形领域得到所有可能的初始定义的</a:t>
            </a:r>
            <a:r>
              <a:rPr lang="en-US" altLang="zh-CN" dirty="0">
                <a:solidFill>
                  <a:schemeClr val="accent6"/>
                </a:solidFill>
              </a:rPr>
              <a:t>LBP</a:t>
            </a:r>
            <a:r>
              <a:rPr lang="zh-CN" altLang="en-US" dirty="0">
                <a:solidFill>
                  <a:schemeClr val="accent6"/>
                </a:solidFill>
              </a:rPr>
              <a:t>值，然后取其中的最小值作为该领域的值</a:t>
            </a:r>
            <a:endParaRPr lang="en-US" altLang="zh-CN" dirty="0">
              <a:solidFill>
                <a:schemeClr val="accent6"/>
              </a:solidFill>
            </a:endParaRPr>
          </a:p>
        </p:txBody>
      </p:sp>
      <p:sp>
        <p:nvSpPr>
          <p:cNvPr id="4" name="TextBox 27">
            <a:extLst>
              <a:ext uri="{FF2B5EF4-FFF2-40B4-BE49-F238E27FC236}">
                <a16:creationId xmlns:a16="http://schemas.microsoft.com/office/drawing/2014/main" id="{E000F646-F194-54A8-F341-88EB73B2E2DE}"/>
              </a:ext>
            </a:extLst>
          </p:cNvPr>
          <p:cNvSpPr txBox="1"/>
          <p:nvPr/>
        </p:nvSpPr>
        <p:spPr>
          <a:xfrm>
            <a:off x="1295400" y="5257800"/>
            <a:ext cx="889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上图的例子中对应的</a:t>
            </a:r>
            <a:r>
              <a:rPr lang="en-US" altLang="zh-CN" dirty="0">
                <a:solidFill>
                  <a:schemeClr val="accent6"/>
                </a:solidFill>
              </a:rPr>
              <a:t>LBP</a:t>
            </a:r>
            <a:r>
              <a:rPr lang="zh-CN" altLang="en-US" dirty="0">
                <a:solidFill>
                  <a:schemeClr val="accent6"/>
                </a:solidFill>
              </a:rPr>
              <a:t>特征都是</a:t>
            </a:r>
            <a:r>
              <a:rPr lang="en-US" altLang="zh-CN" dirty="0">
                <a:solidFill>
                  <a:schemeClr val="accent6"/>
                </a:solidFill>
              </a:rPr>
              <a:t>00001111</a:t>
            </a:r>
            <a:r>
              <a:rPr lang="zh-CN" altLang="en-US" dirty="0">
                <a:solidFill>
                  <a:schemeClr val="accent6"/>
                </a:solidFill>
              </a:rPr>
              <a:t>，对应的十进制为</a:t>
            </a:r>
            <a:r>
              <a:rPr lang="en-US" altLang="zh-CN" dirty="0">
                <a:solidFill>
                  <a:schemeClr val="accent6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23828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5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0">
            <a:extLst>
              <a:ext uri="{FF2B5EF4-FFF2-40B4-BE49-F238E27FC236}">
                <a16:creationId xmlns:a16="http://schemas.microsoft.com/office/drawing/2014/main" id="{144C8510-D72C-7B0C-ADE4-B64193280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0"/>
            <a:ext cx="457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3.2</a:t>
            </a:r>
            <a:r>
              <a:rPr lang="zh-CN" altLang="en-US" sz="2400" b="1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旋转不变</a:t>
            </a:r>
            <a:r>
              <a:rPr lang="en-US" altLang="zh-CN" sz="2400" b="1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LBP</a:t>
            </a:r>
            <a:r>
              <a:rPr lang="zh-CN" altLang="en-US" sz="2400" b="1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83BB70-763F-4071-D1CA-B706EE55C6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12"/>
          <a:stretch/>
        </p:blipFill>
        <p:spPr>
          <a:xfrm>
            <a:off x="3508571" y="76200"/>
            <a:ext cx="5620189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5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0">
            <a:extLst>
              <a:ext uri="{FF2B5EF4-FFF2-40B4-BE49-F238E27FC236}">
                <a16:creationId xmlns:a16="http://schemas.microsoft.com/office/drawing/2014/main" id="{144C8510-D72C-7B0C-ADE4-B64193280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0"/>
            <a:ext cx="457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3.3 LBP</a:t>
            </a:r>
            <a:r>
              <a:rPr lang="zh-CN" altLang="en-US" sz="2400" b="1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特征的降维与等价模式</a:t>
            </a:r>
          </a:p>
        </p:txBody>
      </p:sp>
      <p:sp>
        <p:nvSpPr>
          <p:cNvPr id="3" name="TextBox 27">
            <a:extLst>
              <a:ext uri="{FF2B5EF4-FFF2-40B4-BE49-F238E27FC236}">
                <a16:creationId xmlns:a16="http://schemas.microsoft.com/office/drawing/2014/main" id="{9F935310-4182-8691-6A50-5D9394D27367}"/>
              </a:ext>
            </a:extLst>
          </p:cNvPr>
          <p:cNvSpPr txBox="1"/>
          <p:nvPr/>
        </p:nvSpPr>
        <p:spPr>
          <a:xfrm>
            <a:off x="123190" y="1600200"/>
            <a:ext cx="88976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对于一个半径为 𝑅</a:t>
            </a:r>
            <a:r>
              <a:rPr lang="en-US" altLang="zh-CN" dirty="0">
                <a:solidFill>
                  <a:schemeClr val="accent6"/>
                </a:solidFill>
              </a:rPr>
              <a:t> </a:t>
            </a:r>
            <a:r>
              <a:rPr lang="zh-CN" altLang="en-US" dirty="0">
                <a:solidFill>
                  <a:schemeClr val="accent6"/>
                </a:solidFill>
              </a:rPr>
              <a:t>的圆形区域，包含 𝑃</a:t>
            </a:r>
            <a:r>
              <a:rPr lang="en-US" altLang="zh-CN" dirty="0">
                <a:solidFill>
                  <a:schemeClr val="accent6"/>
                </a:solidFill>
              </a:rPr>
              <a:t>P</a:t>
            </a:r>
            <a:r>
              <a:rPr lang="zh-CN" altLang="en-US" dirty="0">
                <a:solidFill>
                  <a:schemeClr val="accent6"/>
                </a:solidFill>
              </a:rPr>
              <a:t>个邻域采样点，传统</a:t>
            </a:r>
            <a:r>
              <a:rPr lang="en-US" altLang="zh-CN" dirty="0">
                <a:solidFill>
                  <a:schemeClr val="accent6"/>
                </a:solidFill>
              </a:rPr>
              <a:t>LBP</a:t>
            </a:r>
            <a:r>
              <a:rPr lang="zh-CN" altLang="en-US" dirty="0">
                <a:solidFill>
                  <a:schemeClr val="accent6"/>
                </a:solidFill>
              </a:rPr>
              <a:t>算子可能会产生 </a:t>
            </a:r>
            <a:r>
              <a:rPr lang="en-US" altLang="zh-CN" dirty="0">
                <a:solidFill>
                  <a:schemeClr val="accent6"/>
                </a:solidFill>
              </a:rPr>
              <a:t>2^ P  </a:t>
            </a:r>
            <a:r>
              <a:rPr lang="zh-CN" altLang="en-US" dirty="0">
                <a:solidFill>
                  <a:schemeClr val="accent6"/>
                </a:solidFill>
              </a:rPr>
              <a:t>种模式。随着采样点数增加，模式的数量呈指数级增长。例如，</a:t>
            </a:r>
            <a:r>
              <a:rPr lang="en-US" altLang="zh-CN" dirty="0">
                <a:solidFill>
                  <a:schemeClr val="accent6"/>
                </a:solidFill>
              </a:rPr>
              <a:t>5×5</a:t>
            </a:r>
            <a:r>
              <a:rPr lang="zh-CN" altLang="en-US" dirty="0">
                <a:solidFill>
                  <a:schemeClr val="accent6"/>
                </a:solidFill>
              </a:rPr>
              <a:t>邻域内的</a:t>
            </a:r>
            <a:r>
              <a:rPr lang="en-US" altLang="zh-CN" dirty="0">
                <a:solidFill>
                  <a:schemeClr val="accent6"/>
                </a:solidFill>
              </a:rPr>
              <a:t>20</a:t>
            </a:r>
            <a:r>
              <a:rPr lang="zh-CN" altLang="en-US" dirty="0">
                <a:solidFill>
                  <a:schemeClr val="accent6"/>
                </a:solidFill>
              </a:rPr>
              <a:t>个采样点，对应的模式种类为 </a:t>
            </a:r>
            <a:r>
              <a:rPr lang="en-US" altLang="zh-CN" dirty="0">
                <a:solidFill>
                  <a:schemeClr val="accent6"/>
                </a:solidFill>
              </a:rPr>
              <a:t>2^20 </a:t>
            </a:r>
            <a:r>
              <a:rPr lang="zh-CN" altLang="en-US" dirty="0">
                <a:solidFill>
                  <a:schemeClr val="accent6"/>
                </a:solidFill>
              </a:rPr>
              <a:t>，这会导致模式过多，影响纹理信息的提取与分类。在纹理分类或人脸识别中，</a:t>
            </a:r>
            <a:r>
              <a:rPr lang="en-US" altLang="zh-CN" dirty="0">
                <a:solidFill>
                  <a:schemeClr val="accent6"/>
                </a:solidFill>
              </a:rPr>
              <a:t>LBP</a:t>
            </a:r>
            <a:r>
              <a:rPr lang="zh-CN" altLang="en-US" dirty="0">
                <a:solidFill>
                  <a:schemeClr val="accent6"/>
                </a:solidFill>
              </a:rPr>
              <a:t>特征通常通过统计直方图来表达图像信息。然而，过多的模式会导致直方图稀疏且数据量过大，因此需要进行降维。</a:t>
            </a:r>
            <a:endParaRPr lang="en-US" altLang="zh-CN" dirty="0">
              <a:solidFill>
                <a:schemeClr val="accent6"/>
              </a:solidFill>
            </a:endParaRPr>
          </a:p>
          <a:p>
            <a:endParaRPr lang="en-US" altLang="zh-CN" dirty="0">
              <a:solidFill>
                <a:schemeClr val="accent6"/>
              </a:solidFill>
            </a:endParaRPr>
          </a:p>
          <a:p>
            <a:r>
              <a:rPr lang="zh-CN" altLang="en-US" dirty="0">
                <a:solidFill>
                  <a:schemeClr val="accent6"/>
                </a:solidFill>
              </a:rPr>
              <a:t>二进制码，</a:t>
            </a:r>
            <a:r>
              <a:rPr lang="en-US" altLang="zh-CN" dirty="0">
                <a:solidFill>
                  <a:schemeClr val="accent6"/>
                </a:solidFill>
              </a:rPr>
              <a:t>0</a:t>
            </a:r>
            <a:r>
              <a:rPr lang="zh-CN" altLang="en-US" dirty="0">
                <a:solidFill>
                  <a:schemeClr val="accent6"/>
                </a:solidFill>
              </a:rPr>
              <a:t>、</a:t>
            </a:r>
            <a:r>
              <a:rPr lang="en-US" altLang="zh-CN" dirty="0">
                <a:solidFill>
                  <a:schemeClr val="accent6"/>
                </a:solidFill>
              </a:rPr>
              <a:t>1</a:t>
            </a:r>
            <a:r>
              <a:rPr lang="zh-CN" altLang="en-US" dirty="0">
                <a:solidFill>
                  <a:schemeClr val="accent6"/>
                </a:solidFill>
              </a:rPr>
              <a:t>变化少于等于两次的二进制码称为是一个</a:t>
            </a:r>
            <a:r>
              <a:rPr lang="en-US" altLang="zh-CN" dirty="0">
                <a:solidFill>
                  <a:schemeClr val="accent6"/>
                </a:solidFill>
              </a:rPr>
              <a:t>uniform LBP</a:t>
            </a:r>
            <a:r>
              <a:rPr lang="zh-CN" altLang="en-US" dirty="0">
                <a:solidFill>
                  <a:schemeClr val="accent6"/>
                </a:solidFill>
              </a:rPr>
              <a:t>比如说图中的</a:t>
            </a:r>
            <a:r>
              <a:rPr lang="en-US" altLang="zh-CN" dirty="0">
                <a:solidFill>
                  <a:schemeClr val="accent6"/>
                </a:solidFill>
              </a:rPr>
              <a:t>11000011</a:t>
            </a:r>
            <a:r>
              <a:rPr lang="zh-CN" altLang="en-US" dirty="0">
                <a:solidFill>
                  <a:schemeClr val="accent6"/>
                </a:solidFill>
              </a:rPr>
              <a:t>，</a:t>
            </a:r>
            <a:r>
              <a:rPr lang="en-US" altLang="zh-CN" dirty="0">
                <a:solidFill>
                  <a:schemeClr val="accent6"/>
                </a:solidFill>
              </a:rPr>
              <a:t>0</a:t>
            </a:r>
            <a:r>
              <a:rPr lang="zh-CN" altLang="en-US" dirty="0">
                <a:solidFill>
                  <a:schemeClr val="accent6"/>
                </a:solidFill>
              </a:rPr>
              <a:t>、</a:t>
            </a:r>
            <a:r>
              <a:rPr lang="en-US" altLang="zh-CN" dirty="0">
                <a:solidFill>
                  <a:schemeClr val="accent6"/>
                </a:solidFill>
              </a:rPr>
              <a:t>1</a:t>
            </a:r>
            <a:r>
              <a:rPr lang="zh-CN" altLang="en-US" dirty="0">
                <a:solidFill>
                  <a:schemeClr val="accent6"/>
                </a:solidFill>
              </a:rPr>
              <a:t>变化次数是两次。就是一个</a:t>
            </a:r>
            <a:r>
              <a:rPr lang="en-US" altLang="zh-CN" dirty="0">
                <a:solidFill>
                  <a:schemeClr val="accent6"/>
                </a:solidFill>
              </a:rPr>
              <a:t>uniform LBP00000000(0 transitions), 01110000(2 transitions)11001111 (2 transitions) are </a:t>
            </a:r>
            <a:r>
              <a:rPr lang="en-US" altLang="zh-CN" dirty="0" err="1">
                <a:solidFill>
                  <a:schemeClr val="accent6"/>
                </a:solidFill>
              </a:rPr>
              <a:t>uniformwhereas</a:t>
            </a:r>
            <a:r>
              <a:rPr lang="en-US" altLang="zh-CN" dirty="0">
                <a:solidFill>
                  <a:schemeClr val="accent6"/>
                </a:solidFill>
              </a:rPr>
              <a:t> the patterns 11001001 (4 transitions), 01010011 (6 transitions)are not.</a:t>
            </a:r>
          </a:p>
          <a:p>
            <a:endParaRPr lang="en-US" altLang="zh-C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35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0">
            <a:extLst>
              <a:ext uri="{FF2B5EF4-FFF2-40B4-BE49-F238E27FC236}">
                <a16:creationId xmlns:a16="http://schemas.microsoft.com/office/drawing/2014/main" id="{144C8510-D72C-7B0C-ADE4-B64193280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0"/>
            <a:ext cx="457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2.1</a:t>
            </a:r>
            <a:r>
              <a:rPr lang="zh-CN" altLang="da-DK" sz="2400" b="1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等价模式（</a:t>
            </a:r>
            <a:r>
              <a:rPr lang="da-DK" altLang="zh-CN" sz="2400" b="1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Uniform Pattern</a:t>
            </a:r>
            <a:r>
              <a:rPr lang="zh-CN" altLang="da-DK" sz="2400" b="1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）</a:t>
            </a:r>
            <a:endParaRPr lang="zh-CN" altLang="en-US" sz="2400" b="1" noProof="1">
              <a:solidFill>
                <a:schemeClr val="accent6"/>
              </a:solidFill>
              <a:latin typeface="Times New Roman"/>
              <a:ea typeface="微软雅黑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2DA208-271E-DA1B-DE37-F3E7AB5AB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488322"/>
            <a:ext cx="4953000" cy="5344278"/>
          </a:xfrm>
          <a:prstGeom prst="rect">
            <a:avLst/>
          </a:prstGeom>
        </p:spPr>
      </p:pic>
      <p:sp>
        <p:nvSpPr>
          <p:cNvPr id="7" name="TextBox 27">
            <a:extLst>
              <a:ext uri="{FF2B5EF4-FFF2-40B4-BE49-F238E27FC236}">
                <a16:creationId xmlns:a16="http://schemas.microsoft.com/office/drawing/2014/main" id="{28107374-EB39-4493-F6CD-B9A1CADA62DC}"/>
              </a:ext>
            </a:extLst>
          </p:cNvPr>
          <p:cNvSpPr txBox="1"/>
          <p:nvPr/>
        </p:nvSpPr>
        <p:spPr>
          <a:xfrm>
            <a:off x="5334000" y="3124200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通过这种改进，二进制模式的种类从原来的 </a:t>
            </a:r>
            <a:r>
              <a:rPr lang="en-US" altLang="zh-CN" dirty="0">
                <a:solidFill>
                  <a:schemeClr val="accent6"/>
                </a:solidFill>
              </a:rPr>
              <a:t>2^P  </a:t>
            </a:r>
            <a:r>
              <a:rPr lang="zh-CN" altLang="en-US" dirty="0">
                <a:solidFill>
                  <a:schemeClr val="accent6"/>
                </a:solidFill>
              </a:rPr>
              <a:t>降为 𝑃</a:t>
            </a:r>
            <a:r>
              <a:rPr lang="en-US" altLang="zh-CN" dirty="0">
                <a:solidFill>
                  <a:schemeClr val="accent6"/>
                </a:solidFill>
              </a:rPr>
              <a:t>(</a:t>
            </a:r>
            <a:r>
              <a:rPr lang="zh-CN" altLang="en-US" dirty="0">
                <a:solidFill>
                  <a:schemeClr val="accent6"/>
                </a:solidFill>
              </a:rPr>
              <a:t>𝑃−</a:t>
            </a:r>
            <a:r>
              <a:rPr lang="en-US" altLang="zh-CN" dirty="0">
                <a:solidFill>
                  <a:schemeClr val="accent6"/>
                </a:solidFill>
              </a:rPr>
              <a:t>1)+2+1P(P−1)+2+1 </a:t>
            </a:r>
            <a:r>
              <a:rPr lang="zh-CN" altLang="en-US" dirty="0">
                <a:solidFill>
                  <a:schemeClr val="accent6"/>
                </a:solidFill>
              </a:rPr>
              <a:t>种</a:t>
            </a:r>
          </a:p>
        </p:txBody>
      </p:sp>
    </p:spTree>
    <p:extLst>
      <p:ext uri="{BB962C8B-B14F-4D97-AF65-F5344CB8AC3E}">
        <p14:creationId xmlns:p14="http://schemas.microsoft.com/office/powerpoint/2010/main" val="70363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8">
            <a:extLst>
              <a:ext uri="{FF2B5EF4-FFF2-40B4-BE49-F238E27FC236}">
                <a16:creationId xmlns:a16="http://schemas.microsoft.com/office/drawing/2014/main" id="{F4FA1B05-64E3-BC4F-9330-3F59775482E3}"/>
              </a:ext>
            </a:extLst>
          </p:cNvPr>
          <p:cNvGrpSpPr/>
          <p:nvPr/>
        </p:nvGrpSpPr>
        <p:grpSpPr>
          <a:xfrm>
            <a:off x="738262" y="1859911"/>
            <a:ext cx="3138179" cy="3138179"/>
            <a:chOff x="9831386" y="4495799"/>
            <a:chExt cx="4724401" cy="4724401"/>
          </a:xfrm>
        </p:grpSpPr>
        <p:sp>
          <p:nvSpPr>
            <p:cNvPr id="25" name="Oval 29">
              <a:extLst>
                <a:ext uri="{FF2B5EF4-FFF2-40B4-BE49-F238E27FC236}">
                  <a16:creationId xmlns:a16="http://schemas.microsoft.com/office/drawing/2014/main" id="{BF59DE97-9574-3876-0DA5-1B2AE990E6AD}"/>
                </a:ext>
              </a:extLst>
            </p:cNvPr>
            <p:cNvSpPr/>
            <p:nvPr/>
          </p:nvSpPr>
          <p:spPr>
            <a:xfrm>
              <a:off x="9831387" y="4495800"/>
              <a:ext cx="4724400" cy="4724400"/>
            </a:xfrm>
            <a:prstGeom prst="ellipse">
              <a:avLst/>
            </a:prstGeom>
            <a:solidFill>
              <a:srgbClr val="FF9897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533400" dir="13500000" sx="95000" sy="95000" algn="br" rotWithShape="0">
                <a:srgbClr val="FFFFFF"/>
              </a:outerShdw>
            </a:effectLst>
          </p:spPr>
          <p:txBody>
            <a:bodyPr rtlCol="0" anchor="ctr"/>
            <a:lstStyle/>
            <a:p>
              <a:pPr marL="0" marR="0" lvl="0" indent="0" algn="ctr" defTabSz="1714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endParaRPr>
            </a:p>
          </p:txBody>
        </p:sp>
        <p:sp>
          <p:nvSpPr>
            <p:cNvPr id="26" name="Oval 30">
              <a:extLst>
                <a:ext uri="{FF2B5EF4-FFF2-40B4-BE49-F238E27FC236}">
                  <a16:creationId xmlns:a16="http://schemas.microsoft.com/office/drawing/2014/main" id="{04AF5A2E-FA95-06BE-B877-DF22924778FE}"/>
                </a:ext>
              </a:extLst>
            </p:cNvPr>
            <p:cNvSpPr/>
            <p:nvPr/>
          </p:nvSpPr>
          <p:spPr>
            <a:xfrm>
              <a:off x="9831386" y="4495799"/>
              <a:ext cx="4724400" cy="4724400"/>
            </a:xfrm>
            <a:prstGeom prst="ellipse">
              <a:avLst/>
            </a:prstGeom>
            <a:solidFill>
              <a:srgbClr val="D6EBF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533400" dir="2700000" sx="95000" sy="95000" algn="br" rotWithShape="0">
                <a:srgbClr val="84C3E9">
                  <a:alpha val="84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714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endParaRPr>
            </a:p>
          </p:txBody>
        </p:sp>
      </p:grpSp>
      <p:grpSp>
        <p:nvGrpSpPr>
          <p:cNvPr id="27" name="Group 25">
            <a:extLst>
              <a:ext uri="{FF2B5EF4-FFF2-40B4-BE49-F238E27FC236}">
                <a16:creationId xmlns:a16="http://schemas.microsoft.com/office/drawing/2014/main" id="{0E5BF746-AB26-9584-8312-8044CAFC4153}"/>
              </a:ext>
            </a:extLst>
          </p:cNvPr>
          <p:cNvGrpSpPr/>
          <p:nvPr/>
        </p:nvGrpSpPr>
        <p:grpSpPr>
          <a:xfrm>
            <a:off x="1128470" y="2250120"/>
            <a:ext cx="2357760" cy="2357760"/>
            <a:chOff x="9831386" y="4495799"/>
            <a:chExt cx="4724401" cy="4724401"/>
          </a:xfrm>
        </p:grpSpPr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836F0C31-F85E-A573-C17A-04C55A8E136C}"/>
                </a:ext>
              </a:extLst>
            </p:cNvPr>
            <p:cNvSpPr/>
            <p:nvPr/>
          </p:nvSpPr>
          <p:spPr>
            <a:xfrm>
              <a:off x="9831387" y="4495800"/>
              <a:ext cx="4724400" cy="4724400"/>
            </a:xfrm>
            <a:prstGeom prst="ellipse">
              <a:avLst/>
            </a:prstGeom>
            <a:solidFill>
              <a:srgbClr val="FF9897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533400" dir="13500000" sx="95000" sy="95000" algn="br" rotWithShape="0">
                <a:srgbClr val="FFFFFF"/>
              </a:outerShdw>
            </a:effectLst>
          </p:spPr>
          <p:txBody>
            <a:bodyPr rtlCol="0" anchor="ctr"/>
            <a:lstStyle/>
            <a:p>
              <a:pPr marL="0" marR="0" lvl="0" indent="0" algn="ctr" defTabSz="1714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endParaRPr>
            </a:p>
          </p:txBody>
        </p:sp>
        <p:sp>
          <p:nvSpPr>
            <p:cNvPr id="29" name="Oval 27">
              <a:extLst>
                <a:ext uri="{FF2B5EF4-FFF2-40B4-BE49-F238E27FC236}">
                  <a16:creationId xmlns:a16="http://schemas.microsoft.com/office/drawing/2014/main" id="{30833C21-5068-B0EB-920A-20C8FC79DC6B}"/>
                </a:ext>
              </a:extLst>
            </p:cNvPr>
            <p:cNvSpPr/>
            <p:nvPr/>
          </p:nvSpPr>
          <p:spPr>
            <a:xfrm>
              <a:off x="9831386" y="4495799"/>
              <a:ext cx="4724400" cy="4724400"/>
            </a:xfrm>
            <a:prstGeom prst="ellipse">
              <a:avLst/>
            </a:prstGeom>
            <a:solidFill>
              <a:srgbClr val="D6EBF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533400" dir="2700000" sx="95000" sy="95000" algn="br" rotWithShape="0">
                <a:srgbClr val="84C3E9">
                  <a:alpha val="84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714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endParaRPr>
            </a:p>
          </p:txBody>
        </p:sp>
      </p:grpSp>
      <p:sp>
        <p:nvSpPr>
          <p:cNvPr id="8" name="Freeform 5">
            <a:extLst>
              <a:ext uri="{FF2B5EF4-FFF2-40B4-BE49-F238E27FC236}">
                <a16:creationId xmlns:a16="http://schemas.microsoft.com/office/drawing/2014/main" id="{056A5242-5825-C927-72B1-76799F3D77FD}"/>
              </a:ext>
            </a:extLst>
          </p:cNvPr>
          <p:cNvSpPr>
            <a:spLocks/>
          </p:cNvSpPr>
          <p:nvPr/>
        </p:nvSpPr>
        <p:spPr bwMode="auto">
          <a:xfrm>
            <a:off x="6477000" y="1869831"/>
            <a:ext cx="982556" cy="982969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rgbClr val="3DEDFD"/>
          </a:solidFill>
          <a:ln>
            <a:noFill/>
          </a:ln>
          <a:effectLst>
            <a:outerShdw blurRad="673100" dist="241300" dir="5400000" algn="ctr" rotWithShape="0">
              <a:srgbClr val="3DEDFD">
                <a:alpha val="67000"/>
              </a:srgbClr>
            </a:outerShdw>
          </a:effectLst>
        </p:spPr>
        <p:txBody>
          <a:bodyPr vert="horz" wrap="square" lIns="34286" tIns="17143" rIns="34286" bIns="1714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3428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微软雅黑"/>
              <a:cs typeface="Arial" panose="020B0604020202020204" pitchFamily="34" charset="0"/>
              <a:sym typeface="Times New Roman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3492E4E-CB4E-A4E7-9FB4-9F7D3266C0CC}"/>
              </a:ext>
            </a:extLst>
          </p:cNvPr>
          <p:cNvGrpSpPr/>
          <p:nvPr/>
        </p:nvGrpSpPr>
        <p:grpSpPr>
          <a:xfrm>
            <a:off x="6219729" y="4624156"/>
            <a:ext cx="1497098" cy="279584"/>
            <a:chOff x="8222965" y="7595340"/>
            <a:chExt cx="3061547" cy="695185"/>
          </a:xfrm>
          <a:effectLst>
            <a:outerShdw blurRad="127000" dist="63500" dir="13500000" algn="br" rotWithShape="0">
              <a:schemeClr val="bg1">
                <a:alpha val="40000"/>
              </a:schemeClr>
            </a:outerShdw>
          </a:effectLst>
        </p:grpSpPr>
        <p:sp>
          <p:nvSpPr>
            <p:cNvPr id="11" name="圆角矩形 16">
              <a:extLst>
                <a:ext uri="{FF2B5EF4-FFF2-40B4-BE49-F238E27FC236}">
                  <a16:creationId xmlns:a16="http://schemas.microsoft.com/office/drawing/2014/main" id="{99B66D4C-7AED-6167-0F88-63BAAF5C8267}"/>
                </a:ext>
              </a:extLst>
            </p:cNvPr>
            <p:cNvSpPr/>
            <p:nvPr/>
          </p:nvSpPr>
          <p:spPr>
            <a:xfrm>
              <a:off x="8222965" y="7595340"/>
              <a:ext cx="3061547" cy="678712"/>
            </a:xfrm>
            <a:prstGeom prst="roundRect">
              <a:avLst>
                <a:gd name="adj" fmla="val 48214"/>
              </a:avLst>
            </a:prstGeom>
            <a:solidFill>
              <a:srgbClr val="D6EBF8"/>
            </a:solidFill>
            <a:ln w="19050">
              <a:noFill/>
            </a:ln>
            <a:effectLst>
              <a:outerShdw blurRad="381000" dist="381000" dir="2700000" sx="95000" sy="95000" algn="t" rotWithShape="0">
                <a:srgbClr val="84C3E9">
                  <a:alpha val="8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1200" cap="none" spc="225" normalizeH="0" baseline="0" noProof="0" dirty="0">
                <a:ln>
                  <a:noFill/>
                </a:ln>
                <a:solidFill>
                  <a:srgbClr val="182027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16598BC-4A50-10B1-0E18-D4030E56B75B}"/>
                </a:ext>
              </a:extLst>
            </p:cNvPr>
            <p:cNvSpPr txBox="1"/>
            <p:nvPr/>
          </p:nvSpPr>
          <p:spPr>
            <a:xfrm>
              <a:off x="8222965" y="7659163"/>
              <a:ext cx="3061545" cy="6313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63B2E3"/>
                  </a:solidFill>
                  <a:effectLst/>
                  <a:uLnTx/>
                  <a:uFillTx/>
                  <a:latin typeface="Times New Roman"/>
                  <a:ea typeface="微软雅黑"/>
                  <a:cs typeface="Arial" panose="020B0604020202020204" pitchFamily="34" charset="0"/>
                  <a:sym typeface="Times New Roman"/>
                </a:rPr>
                <a:t>THE PART 04</a:t>
              </a:r>
            </a:p>
          </p:txBody>
        </p:sp>
      </p:grpSp>
      <p:sp>
        <p:nvSpPr>
          <p:cNvPr id="13" name="文本框 12" descr="e7d195523061f1c03a90ee8e42cb24248e56383cd534985688F9F494128731F165EE95AB4B0C0A38076AAEA07667B1565C446FC45FF01DFB0E885BCDBDF3A284F3DB14DA61DD97F0BAB2E6C668FB4931B99D40B68E3E163A32636258E622DCA61F43F29646847B337F50C35A893C70635C3DDF21F745ACDFA1E795D725ED0D02859279497801B8B8">
            <a:extLst>
              <a:ext uri="{FF2B5EF4-FFF2-40B4-BE49-F238E27FC236}">
                <a16:creationId xmlns:a16="http://schemas.microsoft.com/office/drawing/2014/main" id="{81A92DCB-0C0D-884D-76C9-4A40D1417E97}"/>
              </a:ext>
            </a:extLst>
          </p:cNvPr>
          <p:cNvSpPr txBox="1"/>
          <p:nvPr/>
        </p:nvSpPr>
        <p:spPr>
          <a:xfrm>
            <a:off x="4664007" y="3048872"/>
            <a:ext cx="4608539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95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rPr>
              <a:t>LBP</a:t>
            </a:r>
            <a:r>
              <a:rPr kumimoji="0" lang="zh-CN" altLang="en-US" sz="495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rPr>
              <a:t>与面部识别</a:t>
            </a:r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C3C2D228-5AE9-8AE9-C8A1-9E6BCD5B9865}"/>
              </a:ext>
            </a:extLst>
          </p:cNvPr>
          <p:cNvGrpSpPr/>
          <p:nvPr/>
        </p:nvGrpSpPr>
        <p:grpSpPr>
          <a:xfrm>
            <a:off x="1502161" y="2623811"/>
            <a:ext cx="1610381" cy="1610381"/>
            <a:chOff x="9831386" y="4495799"/>
            <a:chExt cx="4724401" cy="4724401"/>
          </a:xfrm>
        </p:grpSpPr>
        <p:sp>
          <p:nvSpPr>
            <p:cNvPr id="15" name="Oval 23">
              <a:extLst>
                <a:ext uri="{FF2B5EF4-FFF2-40B4-BE49-F238E27FC236}">
                  <a16:creationId xmlns:a16="http://schemas.microsoft.com/office/drawing/2014/main" id="{AA1E8EAE-D357-8855-40BE-2989ABE5BBF8}"/>
                </a:ext>
              </a:extLst>
            </p:cNvPr>
            <p:cNvSpPr/>
            <p:nvPr/>
          </p:nvSpPr>
          <p:spPr>
            <a:xfrm>
              <a:off x="9831387" y="4495800"/>
              <a:ext cx="4724400" cy="4724400"/>
            </a:xfrm>
            <a:prstGeom prst="ellipse">
              <a:avLst/>
            </a:prstGeom>
            <a:solidFill>
              <a:srgbClr val="FF9897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533400" dir="13500000" sx="95000" sy="95000" algn="br" rotWithShape="0">
                <a:srgbClr val="FFFFFF"/>
              </a:outerShdw>
            </a:effectLst>
          </p:spPr>
          <p:txBody>
            <a:bodyPr rtlCol="0" anchor="ctr"/>
            <a:lstStyle/>
            <a:p>
              <a:pPr marL="0" marR="0" lvl="0" indent="0" algn="ctr" defTabSz="1714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endParaRPr>
            </a:p>
          </p:txBody>
        </p:sp>
        <p:sp>
          <p:nvSpPr>
            <p:cNvPr id="16" name="Oval 24">
              <a:extLst>
                <a:ext uri="{FF2B5EF4-FFF2-40B4-BE49-F238E27FC236}">
                  <a16:creationId xmlns:a16="http://schemas.microsoft.com/office/drawing/2014/main" id="{A6F930EB-0037-DDAB-D3C0-C2BE2C0A795A}"/>
                </a:ext>
              </a:extLst>
            </p:cNvPr>
            <p:cNvSpPr/>
            <p:nvPr/>
          </p:nvSpPr>
          <p:spPr>
            <a:xfrm>
              <a:off x="9831386" y="4495799"/>
              <a:ext cx="4724400" cy="4724400"/>
            </a:xfrm>
            <a:prstGeom prst="ellipse">
              <a:avLst/>
            </a:prstGeom>
            <a:solidFill>
              <a:srgbClr val="D6EBF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533400" dir="2700000" sx="95000" sy="95000" algn="br" rotWithShape="0">
                <a:srgbClr val="84C3E9">
                  <a:alpha val="84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714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endParaRPr>
            </a:p>
          </p:txBody>
        </p:sp>
      </p:grpSp>
      <p:sp>
        <p:nvSpPr>
          <p:cNvPr id="17" name="TextBox 44">
            <a:extLst>
              <a:ext uri="{FF2B5EF4-FFF2-40B4-BE49-F238E27FC236}">
                <a16:creationId xmlns:a16="http://schemas.microsoft.com/office/drawing/2014/main" id="{E62B640C-6212-7BBA-B472-5F9B43FFFF12}"/>
              </a:ext>
            </a:extLst>
          </p:cNvPr>
          <p:cNvSpPr txBox="1"/>
          <p:nvPr/>
        </p:nvSpPr>
        <p:spPr>
          <a:xfrm>
            <a:off x="1547839" y="3245080"/>
            <a:ext cx="1494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714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Open Sans Extrabold" panose="020B0906030804020204" pitchFamily="34" charset="0"/>
                <a:sym typeface="Times New Roman"/>
              </a:rPr>
              <a:t>Ⅳ</a:t>
            </a:r>
          </a:p>
        </p:txBody>
      </p:sp>
      <p:sp>
        <p:nvSpPr>
          <p:cNvPr id="18" name="TextBox 44">
            <a:extLst>
              <a:ext uri="{FF2B5EF4-FFF2-40B4-BE49-F238E27FC236}">
                <a16:creationId xmlns:a16="http://schemas.microsoft.com/office/drawing/2014/main" id="{E62B640C-6212-7BBA-B472-5F9B43FFFF12}"/>
              </a:ext>
            </a:extLst>
          </p:cNvPr>
          <p:cNvSpPr txBox="1"/>
          <p:nvPr/>
        </p:nvSpPr>
        <p:spPr>
          <a:xfrm>
            <a:off x="6212802" y="2130482"/>
            <a:ext cx="1494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714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Open Sans Extrabold" panose="020B0906030804020204" pitchFamily="34" charset="0"/>
                <a:sym typeface="Times New Roman"/>
              </a:rPr>
              <a:t>Ⅳ</a:t>
            </a:r>
          </a:p>
        </p:txBody>
      </p:sp>
    </p:spTree>
    <p:extLst>
      <p:ext uri="{BB962C8B-B14F-4D97-AF65-F5344CB8AC3E}">
        <p14:creationId xmlns:p14="http://schemas.microsoft.com/office/powerpoint/2010/main" val="429398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1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3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4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nodeType="withEffect" p14:presetBounceEnd="7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2" dur="2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3" dur="2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nodeType="withEffect" p14:presetBounceEnd="7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7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3" grpId="0"/>
          <p:bldP spid="17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1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3" grpId="0"/>
          <p:bldP spid="17" grpId="0"/>
          <p:bldP spid="18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82C92-FA59-CFD3-F608-4384D1FCB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0">
            <a:extLst>
              <a:ext uri="{FF2B5EF4-FFF2-40B4-BE49-F238E27FC236}">
                <a16:creationId xmlns:a16="http://schemas.microsoft.com/office/drawing/2014/main" id="{6EEA79DF-EB72-3AF4-EE1E-2FC8C7AF1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0"/>
            <a:ext cx="457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2.1</a:t>
            </a:r>
            <a:r>
              <a:rPr lang="en-US" altLang="zh-CN" sz="2400" b="1" noProof="1">
                <a:solidFill>
                  <a:srgbClr val="F7964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LBP</a:t>
            </a:r>
            <a:r>
              <a:rPr lang="zh-CN" altLang="en-US" sz="2400" b="1" noProof="1">
                <a:solidFill>
                  <a:srgbClr val="F7964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与面部识别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Times New Roman"/>
              <a:ea typeface="微软雅黑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71E36A-3C79-0427-2D1B-2970B2717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1295400"/>
            <a:ext cx="9144000" cy="571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2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FE166-72E5-6BBD-9203-7B67F04B9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0">
            <a:extLst>
              <a:ext uri="{FF2B5EF4-FFF2-40B4-BE49-F238E27FC236}">
                <a16:creationId xmlns:a16="http://schemas.microsoft.com/office/drawing/2014/main" id="{DE55FABB-9EAE-D6DE-D58A-44A1304B5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0"/>
            <a:ext cx="457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marL="0" marR="0" lvl="0" indent="0" algn="l" defTabSz="91281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2.1LBP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与面部识别</a:t>
            </a:r>
          </a:p>
        </p:txBody>
      </p:sp>
      <p:sp>
        <p:nvSpPr>
          <p:cNvPr id="2" name="TextBox 27">
            <a:extLst>
              <a:ext uri="{FF2B5EF4-FFF2-40B4-BE49-F238E27FC236}">
                <a16:creationId xmlns:a16="http://schemas.microsoft.com/office/drawing/2014/main" id="{C2ABE137-ED49-294D-8243-FF1AB8C41BFA}"/>
              </a:ext>
            </a:extLst>
          </p:cNvPr>
          <p:cNvSpPr txBox="1"/>
          <p:nvPr/>
        </p:nvSpPr>
        <p:spPr>
          <a:xfrm>
            <a:off x="123190" y="1600200"/>
            <a:ext cx="8897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全局的</a:t>
            </a:r>
            <a:r>
              <a:rPr lang="en-US" altLang="zh-CN" dirty="0">
                <a:solidFill>
                  <a:schemeClr val="accent6"/>
                </a:solidFill>
              </a:rPr>
              <a:t>LBP</a:t>
            </a:r>
            <a:r>
              <a:rPr lang="zh-CN" altLang="en-US" dirty="0">
                <a:solidFill>
                  <a:schemeClr val="accent6"/>
                </a:solidFill>
              </a:rPr>
              <a:t>之所以能够成功的被应用到纹理分析是因为：相对而言，标准的纹理图像变化少（光照，角度等）所以全局</a:t>
            </a:r>
            <a:r>
              <a:rPr lang="en-US" altLang="zh-CN" dirty="0">
                <a:solidFill>
                  <a:schemeClr val="accent6"/>
                </a:solidFill>
              </a:rPr>
              <a:t>LBP</a:t>
            </a:r>
            <a:r>
              <a:rPr lang="zh-CN" altLang="en-US" dirty="0">
                <a:solidFill>
                  <a:schemeClr val="accent6"/>
                </a:solidFill>
              </a:rPr>
              <a:t>直方图更加的稳定而人脸图像的变化就比较的大。所以全局</a:t>
            </a:r>
            <a:r>
              <a:rPr lang="en-US" altLang="zh-CN" dirty="0">
                <a:solidFill>
                  <a:schemeClr val="accent6"/>
                </a:solidFill>
              </a:rPr>
              <a:t>LBP</a:t>
            </a:r>
            <a:r>
              <a:rPr lang="zh-CN" altLang="en-US" dirty="0">
                <a:solidFill>
                  <a:schemeClr val="accent6"/>
                </a:solidFill>
              </a:rPr>
              <a:t>不太适合直接用于人脸图像的分析</a:t>
            </a:r>
            <a:endParaRPr lang="en-US" altLang="zh-CN" dirty="0">
              <a:solidFill>
                <a:schemeClr val="accent6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845098-5281-1141-3D21-EF7B6DFA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819"/>
          <a:stretch/>
        </p:blipFill>
        <p:spPr>
          <a:xfrm>
            <a:off x="3581400" y="2667000"/>
            <a:ext cx="5685790" cy="2708556"/>
          </a:xfrm>
          <a:prstGeom prst="rect">
            <a:avLst/>
          </a:prstGeom>
        </p:spPr>
      </p:pic>
      <p:sp>
        <p:nvSpPr>
          <p:cNvPr id="5" name="TextBox 27">
            <a:extLst>
              <a:ext uri="{FF2B5EF4-FFF2-40B4-BE49-F238E27FC236}">
                <a16:creationId xmlns:a16="http://schemas.microsoft.com/office/drawing/2014/main" id="{8ABDEDDF-1A14-691A-1EBF-3DD510276E3A}"/>
              </a:ext>
            </a:extLst>
          </p:cNvPr>
          <p:cNvSpPr txBox="1"/>
          <p:nvPr/>
        </p:nvSpPr>
        <p:spPr>
          <a:xfrm>
            <a:off x="914400" y="2900065"/>
            <a:ext cx="2667000" cy="37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将人脸分为几个区域：</a:t>
            </a:r>
            <a:endParaRPr lang="en-US" altLang="zh-C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06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144DB-5F46-2DC4-A8AD-0123E6201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0">
            <a:extLst>
              <a:ext uri="{FF2B5EF4-FFF2-40B4-BE49-F238E27FC236}">
                <a16:creationId xmlns:a16="http://schemas.microsoft.com/office/drawing/2014/main" id="{B5305535-8DB1-0CC0-33FD-7C90C6A2A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0"/>
            <a:ext cx="457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marL="0" marR="0" lvl="0" indent="0" algn="l" defTabSz="91281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2.1LBP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与面部识别</a:t>
            </a:r>
          </a:p>
        </p:txBody>
      </p:sp>
      <p:sp>
        <p:nvSpPr>
          <p:cNvPr id="5" name="TextBox 27">
            <a:extLst>
              <a:ext uri="{FF2B5EF4-FFF2-40B4-BE49-F238E27FC236}">
                <a16:creationId xmlns:a16="http://schemas.microsoft.com/office/drawing/2014/main" id="{3251AF87-A465-C2DD-56F4-6B10DDB6A0F5}"/>
              </a:ext>
            </a:extLst>
          </p:cNvPr>
          <p:cNvSpPr txBox="1"/>
          <p:nvPr/>
        </p:nvSpPr>
        <p:spPr>
          <a:xfrm>
            <a:off x="152400" y="1371600"/>
            <a:ext cx="2667000" cy="37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直方图连接：</a:t>
            </a:r>
            <a:endParaRPr lang="en-US" altLang="zh-CN" dirty="0">
              <a:solidFill>
                <a:schemeClr val="accent6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845676-F3C0-834A-D060-BE2518603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8135"/>
            <a:ext cx="9144000" cy="51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3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C74C6-3750-6075-2206-6311A85AC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0">
            <a:extLst>
              <a:ext uri="{FF2B5EF4-FFF2-40B4-BE49-F238E27FC236}">
                <a16:creationId xmlns:a16="http://schemas.microsoft.com/office/drawing/2014/main" id="{12A86CD7-384F-3DD2-39B8-A9AB4F9A6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0"/>
            <a:ext cx="457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marL="0" marR="0" lvl="0" indent="0" algn="l" defTabSz="91281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2.1LBP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与面部识别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F52D98-F61A-DDF9-3EF2-83FC06353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" y="1254145"/>
            <a:ext cx="9144000" cy="56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">
            <a:extLst>
              <a:ext uri="{FF2B5EF4-FFF2-40B4-BE49-F238E27FC236}">
                <a16:creationId xmlns:a16="http://schemas.microsoft.com/office/drawing/2014/main" id="{5DC1CD2A-D9AC-7A64-3E0A-49ACACC9D549}"/>
              </a:ext>
            </a:extLst>
          </p:cNvPr>
          <p:cNvGrpSpPr/>
          <p:nvPr/>
        </p:nvGrpSpPr>
        <p:grpSpPr>
          <a:xfrm>
            <a:off x="1003262" y="3114964"/>
            <a:ext cx="1610381" cy="1610381"/>
            <a:chOff x="9831386" y="4495799"/>
            <a:chExt cx="4724401" cy="4724401"/>
          </a:xfrm>
        </p:grpSpPr>
        <p:sp>
          <p:nvSpPr>
            <p:cNvPr id="9" name="Oval 2">
              <a:extLst>
                <a:ext uri="{FF2B5EF4-FFF2-40B4-BE49-F238E27FC236}">
                  <a16:creationId xmlns:a16="http://schemas.microsoft.com/office/drawing/2014/main" id="{5E8650EA-5246-4B83-2F4C-FE3BFB2A9C5D}"/>
                </a:ext>
              </a:extLst>
            </p:cNvPr>
            <p:cNvSpPr/>
            <p:nvPr/>
          </p:nvSpPr>
          <p:spPr>
            <a:xfrm>
              <a:off x="9831387" y="4495800"/>
              <a:ext cx="4724400" cy="47244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270000" dist="533400" dir="13500000" sx="95000" sy="95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71416"/>
              <a:endParaRPr lang="en-US" sz="675">
                <a:solidFill>
                  <a:srgbClr val="FFFFFF"/>
                </a:solidFill>
                <a:latin typeface="Times New Roman"/>
                <a:ea typeface="微软雅黑"/>
                <a:sym typeface="Times New Roman"/>
              </a:endParaRPr>
            </a:p>
          </p:txBody>
        </p:sp>
        <p:sp>
          <p:nvSpPr>
            <p:cNvPr id="10" name="Oval 3">
              <a:extLst>
                <a:ext uri="{FF2B5EF4-FFF2-40B4-BE49-F238E27FC236}">
                  <a16:creationId xmlns:a16="http://schemas.microsoft.com/office/drawing/2014/main" id="{40B49D66-4BCD-6FF5-EAB8-F402179D9C46}"/>
                </a:ext>
              </a:extLst>
            </p:cNvPr>
            <p:cNvSpPr/>
            <p:nvPr/>
          </p:nvSpPr>
          <p:spPr>
            <a:xfrm>
              <a:off x="9831386" y="4495799"/>
              <a:ext cx="4724400" cy="4724400"/>
            </a:xfrm>
            <a:prstGeom prst="ellipse">
              <a:avLst/>
            </a:prstGeom>
            <a:solidFill>
              <a:srgbClr val="D6EBF8"/>
            </a:solidFill>
            <a:ln>
              <a:noFill/>
            </a:ln>
            <a:effectLst>
              <a:outerShdw blurRad="1270000" dist="533400" dir="2700000" sx="95000" sy="95000" algn="br" rotWithShape="0">
                <a:srgbClr val="84C3E9">
                  <a:alpha val="8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71416"/>
              <a:endParaRPr lang="en-US" sz="675">
                <a:solidFill>
                  <a:srgbClr val="FFFFFF"/>
                </a:solidFill>
                <a:latin typeface="Times New Roman"/>
                <a:ea typeface="微软雅黑"/>
                <a:sym typeface="Times New Roman"/>
              </a:endParaRPr>
            </a:p>
          </p:txBody>
        </p:sp>
      </p:grpSp>
      <p:grpSp>
        <p:nvGrpSpPr>
          <p:cNvPr id="11" name="Group 4">
            <a:extLst>
              <a:ext uri="{FF2B5EF4-FFF2-40B4-BE49-F238E27FC236}">
                <a16:creationId xmlns:a16="http://schemas.microsoft.com/office/drawing/2014/main" id="{951D7F79-54E3-478C-048A-216225E722AE}"/>
              </a:ext>
            </a:extLst>
          </p:cNvPr>
          <p:cNvGrpSpPr/>
          <p:nvPr/>
        </p:nvGrpSpPr>
        <p:grpSpPr>
          <a:xfrm>
            <a:off x="2885958" y="3114964"/>
            <a:ext cx="1610381" cy="1610381"/>
            <a:chOff x="9831386" y="4495799"/>
            <a:chExt cx="4724401" cy="4724401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9E5F67EA-FF7E-82B5-1480-16DF7357A264}"/>
                </a:ext>
              </a:extLst>
            </p:cNvPr>
            <p:cNvSpPr/>
            <p:nvPr/>
          </p:nvSpPr>
          <p:spPr>
            <a:xfrm>
              <a:off x="9831387" y="4495800"/>
              <a:ext cx="4724400" cy="47244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270000" dist="533400" dir="13500000" sx="95000" sy="95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71416"/>
              <a:endParaRPr lang="en-US" sz="675">
                <a:solidFill>
                  <a:srgbClr val="FFFFFF"/>
                </a:solidFill>
                <a:latin typeface="Times New Roman"/>
                <a:ea typeface="微软雅黑"/>
                <a:sym typeface="Times New Roman"/>
              </a:endParaRPr>
            </a:p>
          </p:txBody>
        </p:sp>
        <p:sp>
          <p:nvSpPr>
            <p:cNvPr id="13" name="Oval 6">
              <a:extLst>
                <a:ext uri="{FF2B5EF4-FFF2-40B4-BE49-F238E27FC236}">
                  <a16:creationId xmlns:a16="http://schemas.microsoft.com/office/drawing/2014/main" id="{DB07D7B3-203D-1959-E744-19546BA4A4F9}"/>
                </a:ext>
              </a:extLst>
            </p:cNvPr>
            <p:cNvSpPr/>
            <p:nvPr/>
          </p:nvSpPr>
          <p:spPr>
            <a:xfrm>
              <a:off x="9831386" y="4495799"/>
              <a:ext cx="4724400" cy="4724400"/>
            </a:xfrm>
            <a:prstGeom prst="ellipse">
              <a:avLst/>
            </a:prstGeom>
            <a:solidFill>
              <a:srgbClr val="D6EBF8"/>
            </a:solidFill>
            <a:ln>
              <a:noFill/>
            </a:ln>
            <a:effectLst>
              <a:outerShdw blurRad="1270000" dist="533400" dir="2700000" sx="95000" sy="95000" algn="br" rotWithShape="0">
                <a:srgbClr val="84C3E9">
                  <a:alpha val="8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71416"/>
              <a:endParaRPr lang="en-US" sz="675">
                <a:solidFill>
                  <a:srgbClr val="FFFFFF"/>
                </a:solidFill>
                <a:latin typeface="Times New Roman"/>
                <a:ea typeface="微软雅黑"/>
                <a:sym typeface="Times New Roman"/>
              </a:endParaRPr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0BEA179D-09C9-382E-E031-0B3F8A5BFF3C}"/>
              </a:ext>
            </a:extLst>
          </p:cNvPr>
          <p:cNvGrpSpPr/>
          <p:nvPr/>
        </p:nvGrpSpPr>
        <p:grpSpPr>
          <a:xfrm>
            <a:off x="4768656" y="3114964"/>
            <a:ext cx="1610381" cy="1610381"/>
            <a:chOff x="9831386" y="4495799"/>
            <a:chExt cx="4724401" cy="4724401"/>
          </a:xfrm>
        </p:grpSpPr>
        <p:sp>
          <p:nvSpPr>
            <p:cNvPr id="15" name="Oval 8">
              <a:extLst>
                <a:ext uri="{FF2B5EF4-FFF2-40B4-BE49-F238E27FC236}">
                  <a16:creationId xmlns:a16="http://schemas.microsoft.com/office/drawing/2014/main" id="{66B0CC5B-825F-8F64-6DA4-164AE3347364}"/>
                </a:ext>
              </a:extLst>
            </p:cNvPr>
            <p:cNvSpPr/>
            <p:nvPr/>
          </p:nvSpPr>
          <p:spPr>
            <a:xfrm>
              <a:off x="9831387" y="4495800"/>
              <a:ext cx="4724400" cy="47244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270000" dist="533400" dir="13500000" sx="95000" sy="95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71416"/>
              <a:endParaRPr lang="en-US" sz="675">
                <a:solidFill>
                  <a:srgbClr val="FFFFFF"/>
                </a:solidFill>
                <a:latin typeface="Times New Roman"/>
                <a:ea typeface="微软雅黑"/>
                <a:sym typeface="Times New Roman"/>
              </a:endParaRPr>
            </a:p>
          </p:txBody>
        </p:sp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50D6D3D9-D0B3-499A-CF13-52FC4897CF48}"/>
                </a:ext>
              </a:extLst>
            </p:cNvPr>
            <p:cNvSpPr/>
            <p:nvPr/>
          </p:nvSpPr>
          <p:spPr>
            <a:xfrm>
              <a:off x="9831386" y="4495799"/>
              <a:ext cx="4724400" cy="4724400"/>
            </a:xfrm>
            <a:prstGeom prst="ellipse">
              <a:avLst/>
            </a:prstGeom>
            <a:solidFill>
              <a:srgbClr val="D6EBF8"/>
            </a:solidFill>
            <a:ln>
              <a:noFill/>
            </a:ln>
            <a:effectLst>
              <a:outerShdw blurRad="1270000" dist="533400" dir="2700000" sx="95000" sy="95000" algn="br" rotWithShape="0">
                <a:srgbClr val="84C3E9">
                  <a:alpha val="8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71416"/>
              <a:endParaRPr lang="en-US" sz="675" dirty="0">
                <a:solidFill>
                  <a:srgbClr val="FFFFFF"/>
                </a:solidFill>
                <a:latin typeface="Times New Roman"/>
                <a:ea typeface="微软雅黑"/>
                <a:sym typeface="Times New Roman"/>
              </a:endParaRPr>
            </a:p>
          </p:txBody>
        </p:sp>
      </p:grpSp>
      <p:sp>
        <p:nvSpPr>
          <p:cNvPr id="20" name="Today…">
            <a:extLst>
              <a:ext uri="{FF2B5EF4-FFF2-40B4-BE49-F238E27FC236}">
                <a16:creationId xmlns:a16="http://schemas.microsoft.com/office/drawing/2014/main" id="{521A566D-4ADB-2126-E720-28023F7BE133}"/>
              </a:ext>
            </a:extLst>
          </p:cNvPr>
          <p:cNvSpPr txBox="1"/>
          <p:nvPr/>
        </p:nvSpPr>
        <p:spPr>
          <a:xfrm>
            <a:off x="1657036" y="3421710"/>
            <a:ext cx="307778" cy="3692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numCol="1" anchor="t">
            <a:spAutoFit/>
          </a:bodyPr>
          <a:lstStyle/>
          <a:p>
            <a:pPr algn="ctr" defTabSz="171416">
              <a:defRPr sz="6400">
                <a:solidFill>
                  <a:srgbClr val="2C2E3C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sz="2399" dirty="0">
                <a:solidFill>
                  <a:srgbClr val="63B2E3"/>
                </a:solidFill>
                <a:latin typeface="Times New Roman"/>
                <a:ea typeface="微软雅黑"/>
                <a:cs typeface="Open Sans Bold" panose="020B0806030504020204" pitchFamily="34" charset="0"/>
                <a:sym typeface="Times New Roman"/>
              </a:rPr>
              <a:t>01</a:t>
            </a:r>
            <a:endParaRPr sz="675" dirty="0">
              <a:solidFill>
                <a:srgbClr val="63B2E3"/>
              </a:solidFill>
              <a:latin typeface="Times New Roman"/>
              <a:ea typeface="微软雅黑"/>
              <a:cs typeface="Open Sans Bold" panose="020B0806030504020204" pitchFamily="34" charset="0"/>
              <a:sym typeface="Times New Roman"/>
            </a:endParaRPr>
          </a:p>
        </p:txBody>
      </p:sp>
      <p:sp>
        <p:nvSpPr>
          <p:cNvPr id="21" name="Today…">
            <a:extLst>
              <a:ext uri="{FF2B5EF4-FFF2-40B4-BE49-F238E27FC236}">
                <a16:creationId xmlns:a16="http://schemas.microsoft.com/office/drawing/2014/main" id="{F6860A8B-4ABA-DB26-4769-EE834160A0A3}"/>
              </a:ext>
            </a:extLst>
          </p:cNvPr>
          <p:cNvSpPr txBox="1"/>
          <p:nvPr/>
        </p:nvSpPr>
        <p:spPr>
          <a:xfrm>
            <a:off x="3206213" y="3421710"/>
            <a:ext cx="967086" cy="3692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 algn="ctr" defTabSz="171416">
              <a:defRPr sz="6400">
                <a:solidFill>
                  <a:srgbClr val="2C2E3C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sz="2399" dirty="0">
                <a:solidFill>
                  <a:srgbClr val="63B2E3"/>
                </a:solidFill>
                <a:latin typeface="Times New Roman"/>
                <a:ea typeface="微软雅黑"/>
                <a:cs typeface="Open Sans Bold" panose="020B0806030504020204" pitchFamily="34" charset="0"/>
                <a:sym typeface="Times New Roman"/>
              </a:rPr>
              <a:t>02</a:t>
            </a:r>
            <a:endParaRPr sz="675" dirty="0">
              <a:solidFill>
                <a:srgbClr val="63B2E3"/>
              </a:solidFill>
              <a:latin typeface="Times New Roman"/>
              <a:ea typeface="微软雅黑"/>
              <a:cs typeface="Open Sans Bold" panose="020B0806030504020204" pitchFamily="34" charset="0"/>
              <a:sym typeface="Times New Roman"/>
            </a:endParaRPr>
          </a:p>
        </p:txBody>
      </p:sp>
      <p:sp>
        <p:nvSpPr>
          <p:cNvPr id="22" name="Today…">
            <a:extLst>
              <a:ext uri="{FF2B5EF4-FFF2-40B4-BE49-F238E27FC236}">
                <a16:creationId xmlns:a16="http://schemas.microsoft.com/office/drawing/2014/main" id="{346D6A56-1229-4280-6808-D64E9AEFA16C}"/>
              </a:ext>
            </a:extLst>
          </p:cNvPr>
          <p:cNvSpPr txBox="1"/>
          <p:nvPr/>
        </p:nvSpPr>
        <p:spPr>
          <a:xfrm>
            <a:off x="5085046" y="3421710"/>
            <a:ext cx="967086" cy="3692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 algn="ctr" defTabSz="171416">
              <a:defRPr sz="6400">
                <a:solidFill>
                  <a:srgbClr val="2C2E3C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sz="2399" dirty="0">
                <a:solidFill>
                  <a:srgbClr val="63B2E3"/>
                </a:solidFill>
                <a:latin typeface="Times New Roman"/>
                <a:ea typeface="微软雅黑"/>
                <a:cs typeface="Open Sans Bold" panose="020B0806030504020204" pitchFamily="34" charset="0"/>
                <a:sym typeface="Times New Roman"/>
              </a:rPr>
              <a:t>03</a:t>
            </a:r>
            <a:endParaRPr sz="675" dirty="0">
              <a:solidFill>
                <a:srgbClr val="63B2E3"/>
              </a:solidFill>
              <a:latin typeface="Times New Roman"/>
              <a:ea typeface="微软雅黑"/>
              <a:cs typeface="Open Sans Bold" panose="020B0806030504020204" pitchFamily="34" charset="0"/>
              <a:sym typeface="Times New Roman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45D2B58-28C2-E153-BB01-3B4CA03A272B}"/>
              </a:ext>
            </a:extLst>
          </p:cNvPr>
          <p:cNvSpPr txBox="1"/>
          <p:nvPr/>
        </p:nvSpPr>
        <p:spPr>
          <a:xfrm>
            <a:off x="2883479" y="1535929"/>
            <a:ext cx="3377045" cy="7848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4500" b="1" dirty="0">
                <a:solidFill>
                  <a:schemeClr val="accent6"/>
                </a:solidFill>
                <a:latin typeface="Times New Roman"/>
                <a:ea typeface="微软雅黑"/>
                <a:cs typeface="+mn-ea"/>
                <a:sym typeface="Times New Roman"/>
              </a:rPr>
              <a:t>CONTENTS</a:t>
            </a:r>
          </a:p>
        </p:txBody>
      </p:sp>
      <p:sp>
        <p:nvSpPr>
          <p:cNvPr id="25" name="Rectangle 70">
            <a:extLst>
              <a:ext uri="{FF2B5EF4-FFF2-40B4-BE49-F238E27FC236}">
                <a16:creationId xmlns:a16="http://schemas.microsoft.com/office/drawing/2014/main" id="{B163F11D-26D3-216D-6201-E43D99128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479" y="3806012"/>
            <a:ext cx="16599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LBP</a:t>
            </a:r>
            <a:r>
              <a:rPr lang="zh-CN" altLang="en-US" sz="1400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介绍</a:t>
            </a:r>
            <a:endParaRPr lang="en-US" altLang="zh-CN" sz="1400" noProof="1">
              <a:solidFill>
                <a:schemeClr val="accent6"/>
              </a:solidFill>
              <a:latin typeface="Times New Roman"/>
              <a:ea typeface="微软雅黑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7BD90DD5-03C0-2554-5162-04B182C43FED}"/>
              </a:ext>
            </a:extLst>
          </p:cNvPr>
          <p:cNvSpPr/>
          <p:nvPr/>
        </p:nvSpPr>
        <p:spPr>
          <a:xfrm>
            <a:off x="1051987" y="4144462"/>
            <a:ext cx="151787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900" i="1" noProof="1">
                <a:solidFill>
                  <a:srgbClr val="84C3E9"/>
                </a:solidFill>
                <a:latin typeface="Times New Roman"/>
                <a:ea typeface="微软雅黑"/>
                <a:sym typeface="Times New Roman"/>
              </a:rPr>
              <a:t>The part one</a:t>
            </a:r>
          </a:p>
        </p:txBody>
      </p:sp>
      <p:sp>
        <p:nvSpPr>
          <p:cNvPr id="27" name="Rectangle 70">
            <a:extLst>
              <a:ext uri="{FF2B5EF4-FFF2-40B4-BE49-F238E27FC236}">
                <a16:creationId xmlns:a16="http://schemas.microsoft.com/office/drawing/2014/main" id="{22F14823-561A-CF4A-E502-D6F3F7541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6836" y="3806012"/>
            <a:ext cx="16458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lvl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CN" altLang="en-US" sz="1400" dirty="0">
                <a:solidFill>
                  <a:srgbClr val="F79646"/>
                </a:solidFill>
                <a:latin typeface="Times New Roman"/>
                <a:ea typeface="微软雅黑"/>
                <a:sym typeface="Times New Roman"/>
              </a:rPr>
              <a:t>圆形</a:t>
            </a:r>
            <a:r>
              <a:rPr lang="en-US" altLang="zh-CN" sz="1400" dirty="0">
                <a:solidFill>
                  <a:srgbClr val="F79646"/>
                </a:solidFill>
                <a:latin typeface="Times New Roman"/>
                <a:ea typeface="微软雅黑"/>
                <a:sym typeface="Times New Roman"/>
              </a:rPr>
              <a:t>LBP</a:t>
            </a:r>
            <a:r>
              <a:rPr lang="zh-CN" altLang="en-US" sz="1400" dirty="0">
                <a:solidFill>
                  <a:srgbClr val="F79646"/>
                </a:solidFill>
                <a:latin typeface="Times New Roman"/>
                <a:ea typeface="微软雅黑"/>
                <a:sym typeface="Times New Roman"/>
              </a:rPr>
              <a:t>特征</a:t>
            </a:r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9BB9B682-BF25-A1FB-AC75-F5BDEC269E06}"/>
              </a:ext>
            </a:extLst>
          </p:cNvPr>
          <p:cNvSpPr/>
          <p:nvPr/>
        </p:nvSpPr>
        <p:spPr>
          <a:xfrm>
            <a:off x="2930820" y="4144462"/>
            <a:ext cx="151787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900" i="1" noProof="1">
                <a:solidFill>
                  <a:srgbClr val="84C3E9"/>
                </a:solidFill>
                <a:latin typeface="Times New Roman"/>
                <a:ea typeface="微软雅黑"/>
                <a:sym typeface="Times New Roman"/>
              </a:rPr>
              <a:t>The part two</a:t>
            </a:r>
          </a:p>
        </p:txBody>
      </p:sp>
      <p:sp>
        <p:nvSpPr>
          <p:cNvPr id="29" name="Rectangle 70">
            <a:extLst>
              <a:ext uri="{FF2B5EF4-FFF2-40B4-BE49-F238E27FC236}">
                <a16:creationId xmlns:a16="http://schemas.microsoft.com/office/drawing/2014/main" id="{9F88B92C-7567-5605-C7F7-2EB29616A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9315" y="3806013"/>
            <a:ext cx="143120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>
              <a:buNone/>
            </a:pPr>
            <a:r>
              <a:rPr lang="zh-CN" altLang="en-US" sz="1400" dirty="0">
                <a:solidFill>
                  <a:schemeClr val="accent6"/>
                </a:solidFill>
                <a:latin typeface="Times New Roman"/>
                <a:ea typeface="微软雅黑"/>
                <a:sym typeface="Times New Roman"/>
              </a:rPr>
              <a:t>旋转不变</a:t>
            </a:r>
            <a:r>
              <a:rPr lang="en-US" altLang="zh-CN" sz="1400" dirty="0">
                <a:solidFill>
                  <a:schemeClr val="accent6"/>
                </a:solidFill>
                <a:latin typeface="Times New Roman"/>
                <a:ea typeface="微软雅黑"/>
                <a:sym typeface="Times New Roman"/>
              </a:rPr>
              <a:t>LBP</a:t>
            </a:r>
            <a:r>
              <a:rPr lang="zh-CN" altLang="en-US" sz="1400" dirty="0">
                <a:solidFill>
                  <a:schemeClr val="accent6"/>
                </a:solidFill>
                <a:latin typeface="Times New Roman"/>
                <a:ea typeface="微软雅黑"/>
                <a:sym typeface="Times New Roman"/>
              </a:rPr>
              <a:t>特征</a:t>
            </a: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115BAFE4-9421-ACF4-ED11-665849C1BA1D}"/>
              </a:ext>
            </a:extLst>
          </p:cNvPr>
          <p:cNvSpPr/>
          <p:nvPr/>
        </p:nvSpPr>
        <p:spPr>
          <a:xfrm>
            <a:off x="4809654" y="4144462"/>
            <a:ext cx="151787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900" i="1" noProof="1">
                <a:solidFill>
                  <a:srgbClr val="84C3E9"/>
                </a:solidFill>
                <a:latin typeface="Times New Roman"/>
                <a:ea typeface="微软雅黑"/>
                <a:sym typeface="Times New Roman"/>
              </a:rPr>
              <a:t>The part three</a:t>
            </a:r>
          </a:p>
        </p:txBody>
      </p:sp>
      <p:grpSp>
        <p:nvGrpSpPr>
          <p:cNvPr id="33" name="Group 4">
            <a:extLst>
              <a:ext uri="{FF2B5EF4-FFF2-40B4-BE49-F238E27FC236}">
                <a16:creationId xmlns:a16="http://schemas.microsoft.com/office/drawing/2014/main" id="{951D7F79-54E3-478C-048A-216225E722AE}"/>
              </a:ext>
            </a:extLst>
          </p:cNvPr>
          <p:cNvGrpSpPr/>
          <p:nvPr/>
        </p:nvGrpSpPr>
        <p:grpSpPr>
          <a:xfrm>
            <a:off x="6629400" y="3124200"/>
            <a:ext cx="1610381" cy="1610381"/>
            <a:chOff x="9831386" y="4495799"/>
            <a:chExt cx="4724401" cy="4724401"/>
          </a:xfrm>
        </p:grpSpPr>
        <p:sp>
          <p:nvSpPr>
            <p:cNvPr id="34" name="Oval 5">
              <a:extLst>
                <a:ext uri="{FF2B5EF4-FFF2-40B4-BE49-F238E27FC236}">
                  <a16:creationId xmlns:a16="http://schemas.microsoft.com/office/drawing/2014/main" id="{9E5F67EA-FF7E-82B5-1480-16DF7357A264}"/>
                </a:ext>
              </a:extLst>
            </p:cNvPr>
            <p:cNvSpPr/>
            <p:nvPr/>
          </p:nvSpPr>
          <p:spPr>
            <a:xfrm>
              <a:off x="9831387" y="4495800"/>
              <a:ext cx="4724400" cy="47244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270000" dist="533400" dir="13500000" sx="95000" sy="95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71416"/>
              <a:endParaRPr lang="en-US" sz="675">
                <a:solidFill>
                  <a:srgbClr val="FFFFFF"/>
                </a:solidFill>
                <a:latin typeface="Times New Roman"/>
                <a:ea typeface="微软雅黑"/>
                <a:sym typeface="Times New Roman"/>
              </a:endParaRPr>
            </a:p>
          </p:txBody>
        </p:sp>
        <p:sp>
          <p:nvSpPr>
            <p:cNvPr id="35" name="Oval 6">
              <a:extLst>
                <a:ext uri="{FF2B5EF4-FFF2-40B4-BE49-F238E27FC236}">
                  <a16:creationId xmlns:a16="http://schemas.microsoft.com/office/drawing/2014/main" id="{DB07D7B3-203D-1959-E744-19546BA4A4F9}"/>
                </a:ext>
              </a:extLst>
            </p:cNvPr>
            <p:cNvSpPr/>
            <p:nvPr/>
          </p:nvSpPr>
          <p:spPr>
            <a:xfrm>
              <a:off x="9831386" y="4495799"/>
              <a:ext cx="4724400" cy="4724400"/>
            </a:xfrm>
            <a:prstGeom prst="ellipse">
              <a:avLst/>
            </a:prstGeom>
            <a:solidFill>
              <a:srgbClr val="D6EBF8"/>
            </a:solidFill>
            <a:ln>
              <a:noFill/>
            </a:ln>
            <a:effectLst>
              <a:outerShdw blurRad="1270000" dist="533400" dir="2700000" sx="95000" sy="95000" algn="br" rotWithShape="0">
                <a:srgbClr val="84C3E9">
                  <a:alpha val="8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71416"/>
              <a:endParaRPr lang="en-US" sz="675">
                <a:solidFill>
                  <a:srgbClr val="FFFFFF"/>
                </a:solidFill>
                <a:latin typeface="Times New Roman"/>
                <a:ea typeface="微软雅黑"/>
                <a:sym typeface="Times New Roman"/>
              </a:endParaRPr>
            </a:p>
          </p:txBody>
        </p:sp>
      </p:grpSp>
      <p:sp>
        <p:nvSpPr>
          <p:cNvPr id="39" name="Today…">
            <a:extLst>
              <a:ext uri="{FF2B5EF4-FFF2-40B4-BE49-F238E27FC236}">
                <a16:creationId xmlns:a16="http://schemas.microsoft.com/office/drawing/2014/main" id="{F6860A8B-4ABA-DB26-4769-EE834160A0A3}"/>
              </a:ext>
            </a:extLst>
          </p:cNvPr>
          <p:cNvSpPr txBox="1"/>
          <p:nvPr/>
        </p:nvSpPr>
        <p:spPr>
          <a:xfrm>
            <a:off x="6949655" y="3430946"/>
            <a:ext cx="967086" cy="3692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 algn="ctr" defTabSz="171416">
              <a:defRPr sz="6400">
                <a:solidFill>
                  <a:srgbClr val="2C2E3C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sz="2399" dirty="0">
                <a:solidFill>
                  <a:srgbClr val="63B2E3"/>
                </a:solidFill>
                <a:latin typeface="Times New Roman"/>
                <a:ea typeface="微软雅黑"/>
                <a:cs typeface="Open Sans Bold" panose="020B0806030504020204" pitchFamily="34" charset="0"/>
                <a:sym typeface="Times New Roman"/>
              </a:rPr>
              <a:t>04</a:t>
            </a:r>
            <a:endParaRPr sz="675" dirty="0">
              <a:solidFill>
                <a:srgbClr val="63B2E3"/>
              </a:solidFill>
              <a:latin typeface="Times New Roman"/>
              <a:ea typeface="微软雅黑"/>
              <a:cs typeface="Open Sans Bold" panose="020B0806030504020204" pitchFamily="34" charset="0"/>
              <a:sym typeface="Times New Roman"/>
            </a:endParaRPr>
          </a:p>
        </p:txBody>
      </p:sp>
      <p:sp>
        <p:nvSpPr>
          <p:cNvPr id="41" name="Rectangle 70">
            <a:extLst>
              <a:ext uri="{FF2B5EF4-FFF2-40B4-BE49-F238E27FC236}">
                <a16:creationId xmlns:a16="http://schemas.microsoft.com/office/drawing/2014/main" id="{22F14823-561A-CF4A-E502-D6F3F7541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0429" y="3806012"/>
            <a:ext cx="18164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lvl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1400" dirty="0">
                <a:solidFill>
                  <a:srgbClr val="F79646"/>
                </a:solidFill>
                <a:latin typeface="Times New Roman"/>
                <a:ea typeface="微软雅黑"/>
                <a:sym typeface="Times New Roman"/>
              </a:rPr>
              <a:t>LBP</a:t>
            </a:r>
            <a:r>
              <a:rPr lang="zh-CN" altLang="en-US" sz="1400" dirty="0">
                <a:solidFill>
                  <a:srgbClr val="F79646"/>
                </a:solidFill>
                <a:latin typeface="Times New Roman"/>
                <a:ea typeface="微软雅黑"/>
                <a:sym typeface="Times New Roman"/>
              </a:rPr>
              <a:t>与面部识别</a:t>
            </a:r>
          </a:p>
        </p:txBody>
      </p:sp>
      <p:sp>
        <p:nvSpPr>
          <p:cNvPr id="42" name="Rectangle 23">
            <a:extLst>
              <a:ext uri="{FF2B5EF4-FFF2-40B4-BE49-F238E27FC236}">
                <a16:creationId xmlns:a16="http://schemas.microsoft.com/office/drawing/2014/main" id="{9BB9B682-BF25-A1FB-AC75-F5BDEC269E06}"/>
              </a:ext>
            </a:extLst>
          </p:cNvPr>
          <p:cNvSpPr/>
          <p:nvPr/>
        </p:nvSpPr>
        <p:spPr>
          <a:xfrm>
            <a:off x="6674262" y="4153698"/>
            <a:ext cx="151787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900" i="1" noProof="1">
                <a:solidFill>
                  <a:srgbClr val="84C3E9"/>
                </a:solidFill>
                <a:latin typeface="Times New Roman"/>
                <a:ea typeface="微软雅黑"/>
                <a:sym typeface="Times New Roman"/>
              </a:rPr>
              <a:t>The part two</a:t>
            </a:r>
          </a:p>
        </p:txBody>
      </p:sp>
    </p:spTree>
    <p:extLst>
      <p:ext uri="{BB962C8B-B14F-4D97-AF65-F5344CB8AC3E}">
        <p14:creationId xmlns:p14="http://schemas.microsoft.com/office/powerpoint/2010/main" val="343943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grpId="3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3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50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8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650"/>
                            </p:stCondLst>
                            <p:childTnLst>
                              <p:par>
                                <p:cTn id="6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75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600"/>
                            </p:stCondLst>
                            <p:childTnLst>
                              <p:par>
                                <p:cTn id="8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4" grpId="0"/>
      <p:bldP spid="24" grpId="1"/>
      <p:bldP spid="24" grpId="2"/>
      <p:bldP spid="24" grpId="3"/>
      <p:bldP spid="25" grpId="0"/>
      <p:bldP spid="26" grpId="0"/>
      <p:bldP spid="27" grpId="0"/>
      <p:bldP spid="28" grpId="0"/>
      <p:bldP spid="29" grpId="0"/>
      <p:bldP spid="30" grpId="0"/>
      <p:bldP spid="39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572D5-0BEA-D7FB-7C7C-6D7F2EFBD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0">
            <a:extLst>
              <a:ext uri="{FF2B5EF4-FFF2-40B4-BE49-F238E27FC236}">
                <a16:creationId xmlns:a16="http://schemas.microsoft.com/office/drawing/2014/main" id="{D9C0470E-6C65-D850-7C18-3E46293FB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0"/>
            <a:ext cx="457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marL="0" marR="0" lvl="0" indent="0" algn="l" defTabSz="91281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2.1LBP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与面部识别</a:t>
            </a:r>
          </a:p>
        </p:txBody>
      </p:sp>
      <p:sp>
        <p:nvSpPr>
          <p:cNvPr id="6" name="TextBox 27">
            <a:extLst>
              <a:ext uri="{FF2B5EF4-FFF2-40B4-BE49-F238E27FC236}">
                <a16:creationId xmlns:a16="http://schemas.microsoft.com/office/drawing/2014/main" id="{7BB87327-E427-86D2-05B9-15518DEA240F}"/>
              </a:ext>
            </a:extLst>
          </p:cNvPr>
          <p:cNvSpPr txBox="1"/>
          <p:nvPr/>
        </p:nvSpPr>
        <p:spPr>
          <a:xfrm>
            <a:off x="304800" y="1365349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dirty="0">
                <a:solidFill>
                  <a:srgbClr val="F79646"/>
                </a:solidFill>
              </a:rPr>
              <a:t>在小区域内图像的变化要比整个图像要小，直方图的起伏也不是很大，趋于均匀。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CB5D7F-AAA7-EBD1-D081-761B202BE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1680"/>
            <a:ext cx="9144000" cy="536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6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6EEC4-9849-3212-9EFB-A3A44014D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0">
            <a:extLst>
              <a:ext uri="{FF2B5EF4-FFF2-40B4-BE49-F238E27FC236}">
                <a16:creationId xmlns:a16="http://schemas.microsoft.com/office/drawing/2014/main" id="{5B55566E-F8B7-3C20-E0AD-160557773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0"/>
            <a:ext cx="457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marL="0" marR="0" lvl="0" indent="0" algn="l" defTabSz="91281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2.1LBP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与面部识别</a:t>
            </a:r>
          </a:p>
        </p:txBody>
      </p:sp>
      <p:sp>
        <p:nvSpPr>
          <p:cNvPr id="6" name="TextBox 27">
            <a:extLst>
              <a:ext uri="{FF2B5EF4-FFF2-40B4-BE49-F238E27FC236}">
                <a16:creationId xmlns:a16="http://schemas.microsoft.com/office/drawing/2014/main" id="{7636EACE-3BEA-239B-869A-773F0F968751}"/>
              </a:ext>
            </a:extLst>
          </p:cNvPr>
          <p:cNvSpPr txBox="1"/>
          <p:nvPr/>
        </p:nvSpPr>
        <p:spPr>
          <a:xfrm>
            <a:off x="304800" y="1365349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79646"/>
                </a:solidFill>
                <a:latin typeface="Calibri"/>
                <a:ea typeface="宋体" panose="02010600030101010101" pitchFamily="2" charset="-122"/>
              </a:rPr>
              <a:t>空间关系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F9B3B2-81EB-BE13-2184-79EDB48DB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187680"/>
            <a:ext cx="7086600" cy="567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6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92F51-3A28-CFAD-DA9F-F03A1073D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0">
            <a:extLst>
              <a:ext uri="{FF2B5EF4-FFF2-40B4-BE49-F238E27FC236}">
                <a16:creationId xmlns:a16="http://schemas.microsoft.com/office/drawing/2014/main" id="{BE02F618-6DE0-E849-45A4-8F8F01239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0"/>
            <a:ext cx="457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marL="0" marR="0" lvl="0" indent="0" algn="l" defTabSz="91281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2.1LBP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与面部识别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D14AAF-20C2-9BB4-7392-E8F9F49E30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275"/>
          <a:stretch/>
        </p:blipFill>
        <p:spPr>
          <a:xfrm>
            <a:off x="0" y="1239398"/>
            <a:ext cx="9144000" cy="470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9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A75135A-B7D6-C28A-E1D5-F2EF4C7DC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4686" y="1600200"/>
            <a:ext cx="5874628" cy="4525963"/>
          </a:xfrm>
        </p:spPr>
      </p:pic>
    </p:spTree>
    <p:extLst>
      <p:ext uri="{BB962C8B-B14F-4D97-AF65-F5344CB8AC3E}">
        <p14:creationId xmlns:p14="http://schemas.microsoft.com/office/powerpoint/2010/main" val="1685456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9231108-8B70-FE6A-F3B9-D6CFD2E45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4000"/>
            <a:ext cx="7235552" cy="4525963"/>
          </a:xfrm>
        </p:spPr>
      </p:pic>
      <p:sp>
        <p:nvSpPr>
          <p:cNvPr id="7" name="TextBox 27">
            <a:extLst>
              <a:ext uri="{FF2B5EF4-FFF2-40B4-BE49-F238E27FC236}">
                <a16:creationId xmlns:a16="http://schemas.microsoft.com/office/drawing/2014/main" id="{C6185055-CA2E-0962-2385-481502550E30}"/>
              </a:ext>
            </a:extLst>
          </p:cNvPr>
          <p:cNvSpPr txBox="1"/>
          <p:nvPr/>
        </p:nvSpPr>
        <p:spPr>
          <a:xfrm>
            <a:off x="379276" y="9144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dirty="0">
                <a:solidFill>
                  <a:srgbClr val="F79646"/>
                </a:solidFill>
              </a:rPr>
              <a:t>空间关系的一定保持对人脸识别是必须的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08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44">
            <a:extLst>
              <a:ext uri="{FF2B5EF4-FFF2-40B4-BE49-F238E27FC236}">
                <a16:creationId xmlns:a16="http://schemas.microsoft.com/office/drawing/2014/main" id="{454DDD52-7157-1A23-C9BB-1C35B5320B05}"/>
              </a:ext>
            </a:extLst>
          </p:cNvPr>
          <p:cNvSpPr/>
          <p:nvPr/>
        </p:nvSpPr>
        <p:spPr>
          <a:xfrm>
            <a:off x="616110" y="2793464"/>
            <a:ext cx="7911782" cy="92333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1714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21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rPr>
              <a:t>T	</a:t>
            </a:r>
            <a:r>
              <a:rPr kumimoji="0" lang="en-US" altLang="zh-CN" sz="5400" b="1" i="0" u="none" strike="noStrike" kern="21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rPr>
              <a:t>hanks for your listening!</a:t>
            </a:r>
            <a:endParaRPr kumimoji="0" lang="en-US" sz="5400" b="0" i="0" u="none" strike="noStrike" kern="21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Times New Roman"/>
              <a:ea typeface="微软雅黑"/>
              <a:cs typeface="+mn-cs"/>
              <a:sym typeface="Times New Roman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F3382AA-2817-1DCF-EAD1-CA162AFB08ED}"/>
              </a:ext>
            </a:extLst>
          </p:cNvPr>
          <p:cNvSpPr>
            <a:spLocks/>
          </p:cNvSpPr>
          <p:nvPr/>
        </p:nvSpPr>
        <p:spPr bwMode="auto">
          <a:xfrm>
            <a:off x="1828800" y="4452191"/>
            <a:ext cx="651224" cy="651498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rgbClr val="3DEDFD"/>
          </a:solidFill>
          <a:ln>
            <a:noFill/>
          </a:ln>
          <a:effectLst>
            <a:outerShdw blurRad="673100" dist="241300" dir="5400000" algn="ctr" rotWithShape="0">
              <a:srgbClr val="3DEDFD">
                <a:alpha val="67000"/>
              </a:srgbClr>
            </a:outerShdw>
          </a:effectLst>
        </p:spPr>
        <p:txBody>
          <a:bodyPr vert="horz" wrap="square" lIns="34286" tIns="17143" rIns="34286" bIns="1714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3428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微软雅黑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3C1C148B-C947-CDA8-D18A-73CFBC0B2E7D}"/>
              </a:ext>
            </a:extLst>
          </p:cNvPr>
          <p:cNvSpPr>
            <a:spLocks/>
          </p:cNvSpPr>
          <p:nvPr/>
        </p:nvSpPr>
        <p:spPr bwMode="auto">
          <a:xfrm>
            <a:off x="5262562" y="4456394"/>
            <a:ext cx="651224" cy="651498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rgbClr val="8BEEE6"/>
          </a:solidFill>
          <a:ln>
            <a:noFill/>
          </a:ln>
          <a:effectLst>
            <a:outerShdw blurRad="673100" dist="241300" dir="5400000" algn="ctr" rotWithShape="0">
              <a:srgbClr val="1FD3C6">
                <a:alpha val="66667"/>
              </a:srgbClr>
            </a:outerShdw>
          </a:effectLst>
        </p:spPr>
        <p:txBody>
          <a:bodyPr vert="horz" wrap="square" lIns="34286" tIns="17143" rIns="34286" bIns="1714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3428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微软雅黑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20" name="TextBox 58">
            <a:extLst>
              <a:ext uri="{FF2B5EF4-FFF2-40B4-BE49-F238E27FC236}">
                <a16:creationId xmlns:a16="http://schemas.microsoft.com/office/drawing/2014/main" id="{E0603E00-6F45-54DF-4902-83772A050E62}"/>
              </a:ext>
            </a:extLst>
          </p:cNvPr>
          <p:cNvSpPr txBox="1"/>
          <p:nvPr/>
        </p:nvSpPr>
        <p:spPr>
          <a:xfrm>
            <a:off x="2545632" y="4646145"/>
            <a:ext cx="2477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71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rPr>
              <a:t>Authors: </a:t>
            </a:r>
            <a:r>
              <a:rPr lang="zh-CN" altLang="en-US" sz="1600" dirty="0">
                <a:solidFill>
                  <a:srgbClr val="F79646"/>
                </a:solidFill>
                <a:latin typeface="Times New Roman"/>
                <a:ea typeface="微软雅黑"/>
                <a:sym typeface="Times New Roman"/>
              </a:rPr>
              <a:t>李天佑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Times New Roman"/>
              <a:ea typeface="微软雅黑"/>
              <a:cs typeface="+mn-cs"/>
              <a:sym typeface="Times New Roman"/>
            </a:endParaRPr>
          </a:p>
        </p:txBody>
      </p:sp>
      <p:sp>
        <p:nvSpPr>
          <p:cNvPr id="21" name="TextBox 59">
            <a:extLst>
              <a:ext uri="{FF2B5EF4-FFF2-40B4-BE49-F238E27FC236}">
                <a16:creationId xmlns:a16="http://schemas.microsoft.com/office/drawing/2014/main" id="{02ECAB04-5763-F464-151B-BE24E0994E52}"/>
              </a:ext>
            </a:extLst>
          </p:cNvPr>
          <p:cNvSpPr txBox="1"/>
          <p:nvPr/>
        </p:nvSpPr>
        <p:spPr>
          <a:xfrm>
            <a:off x="5966537" y="4650347"/>
            <a:ext cx="1621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71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rPr>
              <a:t>2024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rPr>
              <a:t>年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rPr>
              <a:t>11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rPr>
              <a:t>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rPr>
              <a:t>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rPr>
              <a:t>日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Times New Roman"/>
              <a:ea typeface="微软雅黑"/>
              <a:cs typeface="+mn-cs"/>
              <a:sym typeface="Times New Roman"/>
            </a:endParaRP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D64564E3-616E-C5C2-BEFC-C146BC3667DA}"/>
              </a:ext>
            </a:extLst>
          </p:cNvPr>
          <p:cNvSpPr>
            <a:spLocks noEditPoints="1"/>
          </p:cNvSpPr>
          <p:nvPr/>
        </p:nvSpPr>
        <p:spPr bwMode="auto">
          <a:xfrm>
            <a:off x="2033878" y="4673717"/>
            <a:ext cx="241697" cy="236935"/>
          </a:xfrm>
          <a:custGeom>
            <a:avLst/>
            <a:gdLst>
              <a:gd name="T0" fmla="*/ 33 w 85"/>
              <a:gd name="T1" fmla="*/ 17 h 83"/>
              <a:gd name="T2" fmla="*/ 42 w 85"/>
              <a:gd name="T3" fmla="*/ 8 h 83"/>
              <a:gd name="T4" fmla="*/ 52 w 85"/>
              <a:gd name="T5" fmla="*/ 17 h 83"/>
              <a:gd name="T6" fmla="*/ 42 w 85"/>
              <a:gd name="T7" fmla="*/ 26 h 83"/>
              <a:gd name="T8" fmla="*/ 33 w 85"/>
              <a:gd name="T9" fmla="*/ 17 h 83"/>
              <a:gd name="T10" fmla="*/ 55 w 85"/>
              <a:gd name="T11" fmla="*/ 30 h 83"/>
              <a:gd name="T12" fmla="*/ 30 w 85"/>
              <a:gd name="T13" fmla="*/ 30 h 83"/>
              <a:gd name="T14" fmla="*/ 27 w 85"/>
              <a:gd name="T15" fmla="*/ 34 h 83"/>
              <a:gd name="T16" fmla="*/ 27 w 85"/>
              <a:gd name="T17" fmla="*/ 55 h 83"/>
              <a:gd name="T18" fmla="*/ 30 w 85"/>
              <a:gd name="T19" fmla="*/ 58 h 83"/>
              <a:gd name="T20" fmla="*/ 33 w 85"/>
              <a:gd name="T21" fmla="*/ 58 h 83"/>
              <a:gd name="T22" fmla="*/ 33 w 85"/>
              <a:gd name="T23" fmla="*/ 80 h 83"/>
              <a:gd name="T24" fmla="*/ 36 w 85"/>
              <a:gd name="T25" fmla="*/ 83 h 83"/>
              <a:gd name="T26" fmla="*/ 49 w 85"/>
              <a:gd name="T27" fmla="*/ 83 h 83"/>
              <a:gd name="T28" fmla="*/ 52 w 85"/>
              <a:gd name="T29" fmla="*/ 80 h 83"/>
              <a:gd name="T30" fmla="*/ 52 w 85"/>
              <a:gd name="T31" fmla="*/ 58 h 83"/>
              <a:gd name="T32" fmla="*/ 55 w 85"/>
              <a:gd name="T33" fmla="*/ 58 h 83"/>
              <a:gd name="T34" fmla="*/ 58 w 85"/>
              <a:gd name="T35" fmla="*/ 55 h 83"/>
              <a:gd name="T36" fmla="*/ 58 w 85"/>
              <a:gd name="T37" fmla="*/ 34 h 83"/>
              <a:gd name="T38" fmla="*/ 55 w 85"/>
              <a:gd name="T39" fmla="*/ 30 h 83"/>
              <a:gd name="T40" fmla="*/ 70 w 85"/>
              <a:gd name="T41" fmla="*/ 17 h 83"/>
              <a:gd name="T42" fmla="*/ 79 w 85"/>
              <a:gd name="T43" fmla="*/ 8 h 83"/>
              <a:gd name="T44" fmla="*/ 70 w 85"/>
              <a:gd name="T45" fmla="*/ 0 h 83"/>
              <a:gd name="T46" fmla="*/ 61 w 85"/>
              <a:gd name="T47" fmla="*/ 8 h 83"/>
              <a:gd name="T48" fmla="*/ 70 w 85"/>
              <a:gd name="T49" fmla="*/ 17 h 83"/>
              <a:gd name="T50" fmla="*/ 82 w 85"/>
              <a:gd name="T51" fmla="*/ 21 h 83"/>
              <a:gd name="T52" fmla="*/ 59 w 85"/>
              <a:gd name="T53" fmla="*/ 21 h 83"/>
              <a:gd name="T54" fmla="*/ 56 w 85"/>
              <a:gd name="T55" fmla="*/ 24 h 83"/>
              <a:gd name="T56" fmla="*/ 56 w 85"/>
              <a:gd name="T57" fmla="*/ 24 h 83"/>
              <a:gd name="T58" fmla="*/ 65 w 85"/>
              <a:gd name="T59" fmla="*/ 34 h 83"/>
              <a:gd name="T60" fmla="*/ 65 w 85"/>
              <a:gd name="T61" fmla="*/ 55 h 83"/>
              <a:gd name="T62" fmla="*/ 61 w 85"/>
              <a:gd name="T63" fmla="*/ 62 h 83"/>
              <a:gd name="T64" fmla="*/ 61 w 85"/>
              <a:gd name="T65" fmla="*/ 67 h 83"/>
              <a:gd name="T66" fmla="*/ 64 w 85"/>
              <a:gd name="T67" fmla="*/ 70 h 83"/>
              <a:gd name="T68" fmla="*/ 76 w 85"/>
              <a:gd name="T69" fmla="*/ 70 h 83"/>
              <a:gd name="T70" fmla="*/ 79 w 85"/>
              <a:gd name="T71" fmla="*/ 67 h 83"/>
              <a:gd name="T72" fmla="*/ 79 w 85"/>
              <a:gd name="T73" fmla="*/ 46 h 83"/>
              <a:gd name="T74" fmla="*/ 82 w 85"/>
              <a:gd name="T75" fmla="*/ 46 h 83"/>
              <a:gd name="T76" fmla="*/ 85 w 85"/>
              <a:gd name="T77" fmla="*/ 43 h 83"/>
              <a:gd name="T78" fmla="*/ 85 w 85"/>
              <a:gd name="T79" fmla="*/ 24 h 83"/>
              <a:gd name="T80" fmla="*/ 82 w 85"/>
              <a:gd name="T81" fmla="*/ 21 h 83"/>
              <a:gd name="T82" fmla="*/ 24 w 85"/>
              <a:gd name="T83" fmla="*/ 8 h 83"/>
              <a:gd name="T84" fmla="*/ 15 w 85"/>
              <a:gd name="T85" fmla="*/ 0 h 83"/>
              <a:gd name="T86" fmla="*/ 6 w 85"/>
              <a:gd name="T87" fmla="*/ 8 h 83"/>
              <a:gd name="T88" fmla="*/ 15 w 85"/>
              <a:gd name="T89" fmla="*/ 17 h 83"/>
              <a:gd name="T90" fmla="*/ 24 w 85"/>
              <a:gd name="T91" fmla="*/ 8 h 83"/>
              <a:gd name="T92" fmla="*/ 0 w 85"/>
              <a:gd name="T93" fmla="*/ 24 h 83"/>
              <a:gd name="T94" fmla="*/ 0 w 85"/>
              <a:gd name="T95" fmla="*/ 43 h 83"/>
              <a:gd name="T96" fmla="*/ 3 w 85"/>
              <a:gd name="T97" fmla="*/ 46 h 83"/>
              <a:gd name="T98" fmla="*/ 6 w 85"/>
              <a:gd name="T99" fmla="*/ 46 h 83"/>
              <a:gd name="T100" fmla="*/ 6 w 85"/>
              <a:gd name="T101" fmla="*/ 67 h 83"/>
              <a:gd name="T102" fmla="*/ 9 w 85"/>
              <a:gd name="T103" fmla="*/ 70 h 83"/>
              <a:gd name="T104" fmla="*/ 20 w 85"/>
              <a:gd name="T105" fmla="*/ 70 h 83"/>
              <a:gd name="T106" fmla="*/ 23 w 85"/>
              <a:gd name="T107" fmla="*/ 67 h 83"/>
              <a:gd name="T108" fmla="*/ 23 w 85"/>
              <a:gd name="T109" fmla="*/ 62 h 83"/>
              <a:gd name="T110" fmla="*/ 20 w 85"/>
              <a:gd name="T111" fmla="*/ 55 h 83"/>
              <a:gd name="T112" fmla="*/ 20 w 85"/>
              <a:gd name="T113" fmla="*/ 34 h 83"/>
              <a:gd name="T114" fmla="*/ 29 w 85"/>
              <a:gd name="T115" fmla="*/ 24 h 83"/>
              <a:gd name="T116" fmla="*/ 29 w 85"/>
              <a:gd name="T117" fmla="*/ 24 h 83"/>
              <a:gd name="T118" fmla="*/ 26 w 85"/>
              <a:gd name="T119" fmla="*/ 21 h 83"/>
              <a:gd name="T120" fmla="*/ 3 w 85"/>
              <a:gd name="T121" fmla="*/ 21 h 83"/>
              <a:gd name="T122" fmla="*/ 0 w 85"/>
              <a:gd name="T123" fmla="*/ 24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5" h="83">
                <a:moveTo>
                  <a:pt x="33" y="17"/>
                </a:moveTo>
                <a:cubicBezTo>
                  <a:pt x="33" y="12"/>
                  <a:pt x="37" y="8"/>
                  <a:pt x="42" y="8"/>
                </a:cubicBezTo>
                <a:cubicBezTo>
                  <a:pt x="48" y="8"/>
                  <a:pt x="52" y="12"/>
                  <a:pt x="52" y="17"/>
                </a:cubicBezTo>
                <a:cubicBezTo>
                  <a:pt x="52" y="22"/>
                  <a:pt x="48" y="26"/>
                  <a:pt x="42" y="26"/>
                </a:cubicBezTo>
                <a:cubicBezTo>
                  <a:pt x="37" y="26"/>
                  <a:pt x="33" y="22"/>
                  <a:pt x="33" y="17"/>
                </a:cubicBezTo>
                <a:close/>
                <a:moveTo>
                  <a:pt x="55" y="30"/>
                </a:moveTo>
                <a:cubicBezTo>
                  <a:pt x="30" y="30"/>
                  <a:pt x="30" y="30"/>
                  <a:pt x="30" y="30"/>
                </a:cubicBezTo>
                <a:cubicBezTo>
                  <a:pt x="28" y="30"/>
                  <a:pt x="27" y="32"/>
                  <a:pt x="27" y="34"/>
                </a:cubicBezTo>
                <a:cubicBezTo>
                  <a:pt x="27" y="55"/>
                  <a:pt x="27" y="55"/>
                  <a:pt x="27" y="55"/>
                </a:cubicBezTo>
                <a:cubicBezTo>
                  <a:pt x="27" y="57"/>
                  <a:pt x="28" y="58"/>
                  <a:pt x="30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33" y="80"/>
                  <a:pt x="33" y="80"/>
                  <a:pt x="33" y="80"/>
                </a:cubicBezTo>
                <a:cubicBezTo>
                  <a:pt x="33" y="82"/>
                  <a:pt x="35" y="83"/>
                  <a:pt x="36" y="83"/>
                </a:cubicBezTo>
                <a:cubicBezTo>
                  <a:pt x="49" y="83"/>
                  <a:pt x="49" y="83"/>
                  <a:pt x="49" y="83"/>
                </a:cubicBezTo>
                <a:cubicBezTo>
                  <a:pt x="51" y="83"/>
                  <a:pt x="52" y="82"/>
                  <a:pt x="52" y="80"/>
                </a:cubicBezTo>
                <a:cubicBezTo>
                  <a:pt x="52" y="58"/>
                  <a:pt x="52" y="58"/>
                  <a:pt x="52" y="58"/>
                </a:cubicBezTo>
                <a:cubicBezTo>
                  <a:pt x="55" y="58"/>
                  <a:pt x="55" y="58"/>
                  <a:pt x="55" y="58"/>
                </a:cubicBezTo>
                <a:cubicBezTo>
                  <a:pt x="57" y="58"/>
                  <a:pt x="58" y="57"/>
                  <a:pt x="58" y="55"/>
                </a:cubicBezTo>
                <a:cubicBezTo>
                  <a:pt x="58" y="34"/>
                  <a:pt x="58" y="34"/>
                  <a:pt x="58" y="34"/>
                </a:cubicBezTo>
                <a:cubicBezTo>
                  <a:pt x="58" y="32"/>
                  <a:pt x="57" y="30"/>
                  <a:pt x="55" y="30"/>
                </a:cubicBezTo>
                <a:close/>
                <a:moveTo>
                  <a:pt x="70" y="17"/>
                </a:moveTo>
                <a:cubicBezTo>
                  <a:pt x="75" y="17"/>
                  <a:pt x="79" y="13"/>
                  <a:pt x="79" y="8"/>
                </a:cubicBezTo>
                <a:cubicBezTo>
                  <a:pt x="79" y="3"/>
                  <a:pt x="75" y="0"/>
                  <a:pt x="70" y="0"/>
                </a:cubicBezTo>
                <a:cubicBezTo>
                  <a:pt x="65" y="0"/>
                  <a:pt x="61" y="3"/>
                  <a:pt x="61" y="8"/>
                </a:cubicBezTo>
                <a:cubicBezTo>
                  <a:pt x="61" y="13"/>
                  <a:pt x="65" y="17"/>
                  <a:pt x="70" y="17"/>
                </a:cubicBezTo>
                <a:close/>
                <a:moveTo>
                  <a:pt x="82" y="21"/>
                </a:moveTo>
                <a:cubicBezTo>
                  <a:pt x="59" y="21"/>
                  <a:pt x="59" y="21"/>
                  <a:pt x="59" y="21"/>
                </a:cubicBezTo>
                <a:cubicBezTo>
                  <a:pt x="57" y="21"/>
                  <a:pt x="56" y="22"/>
                  <a:pt x="56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61" y="25"/>
                  <a:pt x="65" y="29"/>
                  <a:pt x="65" y="34"/>
                </a:cubicBezTo>
                <a:cubicBezTo>
                  <a:pt x="65" y="55"/>
                  <a:pt x="65" y="55"/>
                  <a:pt x="65" y="55"/>
                </a:cubicBezTo>
                <a:cubicBezTo>
                  <a:pt x="65" y="58"/>
                  <a:pt x="63" y="60"/>
                  <a:pt x="61" y="62"/>
                </a:cubicBezTo>
                <a:cubicBezTo>
                  <a:pt x="61" y="67"/>
                  <a:pt x="61" y="67"/>
                  <a:pt x="61" y="67"/>
                </a:cubicBezTo>
                <a:cubicBezTo>
                  <a:pt x="61" y="69"/>
                  <a:pt x="63" y="70"/>
                  <a:pt x="64" y="70"/>
                </a:cubicBezTo>
                <a:cubicBezTo>
                  <a:pt x="76" y="70"/>
                  <a:pt x="76" y="70"/>
                  <a:pt x="76" y="70"/>
                </a:cubicBezTo>
                <a:cubicBezTo>
                  <a:pt x="78" y="70"/>
                  <a:pt x="79" y="69"/>
                  <a:pt x="79" y="67"/>
                </a:cubicBezTo>
                <a:cubicBezTo>
                  <a:pt x="79" y="46"/>
                  <a:pt x="79" y="46"/>
                  <a:pt x="79" y="46"/>
                </a:cubicBezTo>
                <a:cubicBezTo>
                  <a:pt x="82" y="46"/>
                  <a:pt x="82" y="46"/>
                  <a:pt x="82" y="46"/>
                </a:cubicBezTo>
                <a:cubicBezTo>
                  <a:pt x="83" y="46"/>
                  <a:pt x="85" y="45"/>
                  <a:pt x="85" y="43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2"/>
                  <a:pt x="83" y="21"/>
                  <a:pt x="82" y="21"/>
                </a:cubicBezTo>
                <a:close/>
                <a:moveTo>
                  <a:pt x="24" y="8"/>
                </a:moveTo>
                <a:cubicBezTo>
                  <a:pt x="24" y="3"/>
                  <a:pt x="20" y="0"/>
                  <a:pt x="15" y="0"/>
                </a:cubicBezTo>
                <a:cubicBezTo>
                  <a:pt x="10" y="0"/>
                  <a:pt x="6" y="3"/>
                  <a:pt x="6" y="8"/>
                </a:cubicBezTo>
                <a:cubicBezTo>
                  <a:pt x="6" y="13"/>
                  <a:pt x="10" y="17"/>
                  <a:pt x="15" y="17"/>
                </a:cubicBezTo>
                <a:cubicBezTo>
                  <a:pt x="20" y="17"/>
                  <a:pt x="24" y="13"/>
                  <a:pt x="24" y="8"/>
                </a:cubicBezTo>
                <a:close/>
                <a:moveTo>
                  <a:pt x="0" y="24"/>
                </a:moveTo>
                <a:cubicBezTo>
                  <a:pt x="0" y="43"/>
                  <a:pt x="0" y="43"/>
                  <a:pt x="0" y="43"/>
                </a:cubicBezTo>
                <a:cubicBezTo>
                  <a:pt x="0" y="45"/>
                  <a:pt x="2" y="46"/>
                  <a:pt x="3" y="46"/>
                </a:cubicBezTo>
                <a:cubicBezTo>
                  <a:pt x="6" y="46"/>
                  <a:pt x="6" y="46"/>
                  <a:pt x="6" y="46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9"/>
                  <a:pt x="7" y="70"/>
                  <a:pt x="9" y="70"/>
                </a:cubicBezTo>
                <a:cubicBezTo>
                  <a:pt x="20" y="70"/>
                  <a:pt x="20" y="70"/>
                  <a:pt x="20" y="70"/>
                </a:cubicBezTo>
                <a:cubicBezTo>
                  <a:pt x="22" y="70"/>
                  <a:pt x="23" y="69"/>
                  <a:pt x="23" y="67"/>
                </a:cubicBezTo>
                <a:cubicBezTo>
                  <a:pt x="23" y="62"/>
                  <a:pt x="23" y="62"/>
                  <a:pt x="23" y="62"/>
                </a:cubicBezTo>
                <a:cubicBezTo>
                  <a:pt x="22" y="60"/>
                  <a:pt x="20" y="58"/>
                  <a:pt x="20" y="55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9"/>
                  <a:pt x="24" y="25"/>
                  <a:pt x="29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2"/>
                  <a:pt x="28" y="21"/>
                  <a:pt x="2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2" y="21"/>
                  <a:pt x="0" y="22"/>
                  <a:pt x="0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135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Times New Roman"/>
              <a:ea typeface="微软雅黑"/>
              <a:cs typeface="+mn-cs"/>
              <a:sym typeface="Times New Roman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D49836EE-7333-770D-D85A-2BF6619B4066}"/>
              </a:ext>
            </a:extLst>
          </p:cNvPr>
          <p:cNvSpPr>
            <a:spLocks noEditPoints="1"/>
          </p:cNvSpPr>
          <p:nvPr/>
        </p:nvSpPr>
        <p:spPr bwMode="auto">
          <a:xfrm>
            <a:off x="5500689" y="4654108"/>
            <a:ext cx="173831" cy="251222"/>
          </a:xfrm>
          <a:custGeom>
            <a:avLst/>
            <a:gdLst>
              <a:gd name="T0" fmla="*/ 28 w 61"/>
              <a:gd name="T1" fmla="*/ 43 h 88"/>
              <a:gd name="T2" fmla="*/ 33 w 61"/>
              <a:gd name="T3" fmla="*/ 43 h 88"/>
              <a:gd name="T4" fmla="*/ 33 w 61"/>
              <a:gd name="T5" fmla="*/ 70 h 88"/>
              <a:gd name="T6" fmla="*/ 28 w 61"/>
              <a:gd name="T7" fmla="*/ 70 h 88"/>
              <a:gd name="T8" fmla="*/ 28 w 61"/>
              <a:gd name="T9" fmla="*/ 43 h 88"/>
              <a:gd name="T10" fmla="*/ 30 w 61"/>
              <a:gd name="T11" fmla="*/ 0 h 88"/>
              <a:gd name="T12" fmla="*/ 0 w 61"/>
              <a:gd name="T13" fmla="*/ 31 h 88"/>
              <a:gd name="T14" fmla="*/ 6 w 61"/>
              <a:gd name="T15" fmla="*/ 49 h 88"/>
              <a:gd name="T16" fmla="*/ 13 w 61"/>
              <a:gd name="T17" fmla="*/ 63 h 88"/>
              <a:gd name="T18" fmla="*/ 19 w 61"/>
              <a:gd name="T19" fmla="*/ 70 h 88"/>
              <a:gd name="T20" fmla="*/ 23 w 61"/>
              <a:gd name="T21" fmla="*/ 70 h 88"/>
              <a:gd name="T22" fmla="*/ 23 w 61"/>
              <a:gd name="T23" fmla="*/ 43 h 88"/>
              <a:gd name="T24" fmla="*/ 18 w 61"/>
              <a:gd name="T25" fmla="*/ 43 h 88"/>
              <a:gd name="T26" fmla="*/ 9 w 61"/>
              <a:gd name="T27" fmla="*/ 34 h 88"/>
              <a:gd name="T28" fmla="*/ 18 w 61"/>
              <a:gd name="T29" fmla="*/ 25 h 88"/>
              <a:gd name="T30" fmla="*/ 27 w 61"/>
              <a:gd name="T31" fmla="*/ 34 h 88"/>
              <a:gd name="T32" fmla="*/ 26 w 61"/>
              <a:gd name="T33" fmla="*/ 38 h 88"/>
              <a:gd name="T34" fmla="*/ 34 w 61"/>
              <a:gd name="T35" fmla="*/ 38 h 88"/>
              <a:gd name="T36" fmla="*/ 33 w 61"/>
              <a:gd name="T37" fmla="*/ 34 h 88"/>
              <a:gd name="T38" fmla="*/ 42 w 61"/>
              <a:gd name="T39" fmla="*/ 25 h 88"/>
              <a:gd name="T40" fmla="*/ 51 w 61"/>
              <a:gd name="T41" fmla="*/ 34 h 88"/>
              <a:gd name="T42" fmla="*/ 42 w 61"/>
              <a:gd name="T43" fmla="*/ 43 h 88"/>
              <a:gd name="T44" fmla="*/ 38 w 61"/>
              <a:gd name="T45" fmla="*/ 43 h 88"/>
              <a:gd name="T46" fmla="*/ 38 w 61"/>
              <a:gd name="T47" fmla="*/ 70 h 88"/>
              <a:gd name="T48" fmla="*/ 41 w 61"/>
              <a:gd name="T49" fmla="*/ 70 h 88"/>
              <a:gd name="T50" fmla="*/ 48 w 61"/>
              <a:gd name="T51" fmla="*/ 63 h 88"/>
              <a:gd name="T52" fmla="*/ 55 w 61"/>
              <a:gd name="T53" fmla="*/ 49 h 88"/>
              <a:gd name="T54" fmla="*/ 61 w 61"/>
              <a:gd name="T55" fmla="*/ 31 h 88"/>
              <a:gd name="T56" fmla="*/ 30 w 61"/>
              <a:gd name="T57" fmla="*/ 0 h 88"/>
              <a:gd name="T58" fmla="*/ 14 w 61"/>
              <a:gd name="T59" fmla="*/ 34 h 88"/>
              <a:gd name="T60" fmla="*/ 18 w 61"/>
              <a:gd name="T61" fmla="*/ 38 h 88"/>
              <a:gd name="T62" fmla="*/ 23 w 61"/>
              <a:gd name="T63" fmla="*/ 34 h 88"/>
              <a:gd name="T64" fmla="*/ 18 w 61"/>
              <a:gd name="T65" fmla="*/ 30 h 88"/>
              <a:gd name="T66" fmla="*/ 14 w 61"/>
              <a:gd name="T67" fmla="*/ 34 h 88"/>
              <a:gd name="T68" fmla="*/ 47 w 61"/>
              <a:gd name="T69" fmla="*/ 34 h 88"/>
              <a:gd name="T70" fmla="*/ 42 w 61"/>
              <a:gd name="T71" fmla="*/ 30 h 88"/>
              <a:gd name="T72" fmla="*/ 38 w 61"/>
              <a:gd name="T73" fmla="*/ 34 h 88"/>
              <a:gd name="T74" fmla="*/ 42 w 61"/>
              <a:gd name="T75" fmla="*/ 38 h 88"/>
              <a:gd name="T76" fmla="*/ 47 w 61"/>
              <a:gd name="T77" fmla="*/ 34 h 88"/>
              <a:gd name="T78" fmla="*/ 45 w 61"/>
              <a:gd name="T79" fmla="*/ 77 h 88"/>
              <a:gd name="T80" fmla="*/ 42 w 61"/>
              <a:gd name="T81" fmla="*/ 75 h 88"/>
              <a:gd name="T82" fmla="*/ 18 w 61"/>
              <a:gd name="T83" fmla="*/ 75 h 88"/>
              <a:gd name="T84" fmla="*/ 16 w 61"/>
              <a:gd name="T85" fmla="*/ 77 h 88"/>
              <a:gd name="T86" fmla="*/ 18 w 61"/>
              <a:gd name="T87" fmla="*/ 79 h 88"/>
              <a:gd name="T88" fmla="*/ 42 w 61"/>
              <a:gd name="T89" fmla="*/ 79 h 88"/>
              <a:gd name="T90" fmla="*/ 45 w 61"/>
              <a:gd name="T91" fmla="*/ 77 h 88"/>
              <a:gd name="T92" fmla="*/ 42 w 61"/>
              <a:gd name="T93" fmla="*/ 86 h 88"/>
              <a:gd name="T94" fmla="*/ 39 w 61"/>
              <a:gd name="T95" fmla="*/ 83 h 88"/>
              <a:gd name="T96" fmla="*/ 21 w 61"/>
              <a:gd name="T97" fmla="*/ 83 h 88"/>
              <a:gd name="T98" fmla="*/ 19 w 61"/>
              <a:gd name="T99" fmla="*/ 86 h 88"/>
              <a:gd name="T100" fmla="*/ 21 w 61"/>
              <a:gd name="T101" fmla="*/ 88 h 88"/>
              <a:gd name="T102" fmla="*/ 39 w 61"/>
              <a:gd name="T103" fmla="*/ 88 h 88"/>
              <a:gd name="T104" fmla="*/ 42 w 61"/>
              <a:gd name="T105" fmla="*/ 86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1" h="88">
                <a:moveTo>
                  <a:pt x="28" y="43"/>
                </a:moveTo>
                <a:cubicBezTo>
                  <a:pt x="33" y="43"/>
                  <a:pt x="33" y="43"/>
                  <a:pt x="33" y="43"/>
                </a:cubicBezTo>
                <a:cubicBezTo>
                  <a:pt x="33" y="70"/>
                  <a:pt x="33" y="70"/>
                  <a:pt x="33" y="70"/>
                </a:cubicBezTo>
                <a:cubicBezTo>
                  <a:pt x="28" y="70"/>
                  <a:pt x="28" y="70"/>
                  <a:pt x="28" y="70"/>
                </a:cubicBezTo>
                <a:lnTo>
                  <a:pt x="28" y="43"/>
                </a:lnTo>
                <a:close/>
                <a:moveTo>
                  <a:pt x="30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38"/>
                  <a:pt x="2" y="44"/>
                  <a:pt x="6" y="49"/>
                </a:cubicBezTo>
                <a:cubicBezTo>
                  <a:pt x="12" y="57"/>
                  <a:pt x="13" y="60"/>
                  <a:pt x="13" y="63"/>
                </a:cubicBezTo>
                <a:cubicBezTo>
                  <a:pt x="13" y="67"/>
                  <a:pt x="16" y="70"/>
                  <a:pt x="19" y="70"/>
                </a:cubicBezTo>
                <a:cubicBezTo>
                  <a:pt x="23" y="70"/>
                  <a:pt x="23" y="70"/>
                  <a:pt x="23" y="70"/>
                </a:cubicBezTo>
                <a:cubicBezTo>
                  <a:pt x="23" y="43"/>
                  <a:pt x="23" y="43"/>
                  <a:pt x="23" y="43"/>
                </a:cubicBezTo>
                <a:cubicBezTo>
                  <a:pt x="18" y="43"/>
                  <a:pt x="18" y="43"/>
                  <a:pt x="18" y="43"/>
                </a:cubicBezTo>
                <a:cubicBezTo>
                  <a:pt x="14" y="43"/>
                  <a:pt x="9" y="39"/>
                  <a:pt x="9" y="34"/>
                </a:cubicBezTo>
                <a:cubicBezTo>
                  <a:pt x="9" y="29"/>
                  <a:pt x="14" y="25"/>
                  <a:pt x="18" y="25"/>
                </a:cubicBezTo>
                <a:cubicBezTo>
                  <a:pt x="23" y="25"/>
                  <a:pt x="27" y="29"/>
                  <a:pt x="27" y="34"/>
                </a:cubicBezTo>
                <a:cubicBezTo>
                  <a:pt x="27" y="36"/>
                  <a:pt x="27" y="37"/>
                  <a:pt x="26" y="38"/>
                </a:cubicBezTo>
                <a:cubicBezTo>
                  <a:pt x="34" y="38"/>
                  <a:pt x="34" y="38"/>
                  <a:pt x="34" y="38"/>
                </a:cubicBezTo>
                <a:cubicBezTo>
                  <a:pt x="34" y="37"/>
                  <a:pt x="33" y="36"/>
                  <a:pt x="33" y="34"/>
                </a:cubicBezTo>
                <a:cubicBezTo>
                  <a:pt x="33" y="29"/>
                  <a:pt x="37" y="25"/>
                  <a:pt x="42" y="25"/>
                </a:cubicBezTo>
                <a:cubicBezTo>
                  <a:pt x="47" y="25"/>
                  <a:pt x="51" y="29"/>
                  <a:pt x="51" y="34"/>
                </a:cubicBezTo>
                <a:cubicBezTo>
                  <a:pt x="51" y="39"/>
                  <a:pt x="47" y="43"/>
                  <a:pt x="42" y="43"/>
                </a:cubicBezTo>
                <a:cubicBezTo>
                  <a:pt x="38" y="43"/>
                  <a:pt x="38" y="43"/>
                  <a:pt x="38" y="43"/>
                </a:cubicBezTo>
                <a:cubicBezTo>
                  <a:pt x="38" y="70"/>
                  <a:pt x="38" y="70"/>
                  <a:pt x="38" y="70"/>
                </a:cubicBezTo>
                <a:cubicBezTo>
                  <a:pt x="41" y="70"/>
                  <a:pt x="41" y="70"/>
                  <a:pt x="41" y="70"/>
                </a:cubicBezTo>
                <a:cubicBezTo>
                  <a:pt x="45" y="70"/>
                  <a:pt x="48" y="67"/>
                  <a:pt x="48" y="63"/>
                </a:cubicBezTo>
                <a:cubicBezTo>
                  <a:pt x="48" y="60"/>
                  <a:pt x="49" y="57"/>
                  <a:pt x="55" y="49"/>
                </a:cubicBezTo>
                <a:cubicBezTo>
                  <a:pt x="59" y="44"/>
                  <a:pt x="61" y="38"/>
                  <a:pt x="61" y="31"/>
                </a:cubicBezTo>
                <a:cubicBezTo>
                  <a:pt x="61" y="14"/>
                  <a:pt x="47" y="0"/>
                  <a:pt x="30" y="0"/>
                </a:cubicBezTo>
                <a:close/>
                <a:moveTo>
                  <a:pt x="14" y="34"/>
                </a:moveTo>
                <a:cubicBezTo>
                  <a:pt x="14" y="36"/>
                  <a:pt x="16" y="38"/>
                  <a:pt x="18" y="38"/>
                </a:cubicBezTo>
                <a:cubicBezTo>
                  <a:pt x="21" y="38"/>
                  <a:pt x="23" y="36"/>
                  <a:pt x="23" y="34"/>
                </a:cubicBezTo>
                <a:cubicBezTo>
                  <a:pt x="23" y="32"/>
                  <a:pt x="21" y="30"/>
                  <a:pt x="18" y="30"/>
                </a:cubicBezTo>
                <a:cubicBezTo>
                  <a:pt x="16" y="30"/>
                  <a:pt x="14" y="32"/>
                  <a:pt x="14" y="34"/>
                </a:cubicBezTo>
                <a:close/>
                <a:moveTo>
                  <a:pt x="47" y="34"/>
                </a:moveTo>
                <a:cubicBezTo>
                  <a:pt x="47" y="32"/>
                  <a:pt x="45" y="30"/>
                  <a:pt x="42" y="30"/>
                </a:cubicBezTo>
                <a:cubicBezTo>
                  <a:pt x="40" y="30"/>
                  <a:pt x="38" y="32"/>
                  <a:pt x="38" y="34"/>
                </a:cubicBezTo>
                <a:cubicBezTo>
                  <a:pt x="38" y="36"/>
                  <a:pt x="40" y="38"/>
                  <a:pt x="42" y="38"/>
                </a:cubicBezTo>
                <a:cubicBezTo>
                  <a:pt x="45" y="38"/>
                  <a:pt x="47" y="36"/>
                  <a:pt x="47" y="34"/>
                </a:cubicBezTo>
                <a:close/>
                <a:moveTo>
                  <a:pt x="45" y="77"/>
                </a:moveTo>
                <a:cubicBezTo>
                  <a:pt x="45" y="76"/>
                  <a:pt x="44" y="75"/>
                  <a:pt x="42" y="75"/>
                </a:cubicBezTo>
                <a:cubicBezTo>
                  <a:pt x="18" y="75"/>
                  <a:pt x="18" y="75"/>
                  <a:pt x="18" y="75"/>
                </a:cubicBezTo>
                <a:cubicBezTo>
                  <a:pt x="17" y="75"/>
                  <a:pt x="16" y="76"/>
                  <a:pt x="16" y="77"/>
                </a:cubicBezTo>
                <a:cubicBezTo>
                  <a:pt x="16" y="78"/>
                  <a:pt x="17" y="79"/>
                  <a:pt x="18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44" y="79"/>
                  <a:pt x="45" y="78"/>
                  <a:pt x="45" y="77"/>
                </a:cubicBezTo>
                <a:close/>
                <a:moveTo>
                  <a:pt x="42" y="86"/>
                </a:moveTo>
                <a:cubicBezTo>
                  <a:pt x="42" y="84"/>
                  <a:pt x="41" y="83"/>
                  <a:pt x="39" y="83"/>
                </a:cubicBezTo>
                <a:cubicBezTo>
                  <a:pt x="21" y="83"/>
                  <a:pt x="21" y="83"/>
                  <a:pt x="21" y="83"/>
                </a:cubicBezTo>
                <a:cubicBezTo>
                  <a:pt x="20" y="83"/>
                  <a:pt x="19" y="84"/>
                  <a:pt x="19" y="86"/>
                </a:cubicBezTo>
                <a:cubicBezTo>
                  <a:pt x="19" y="87"/>
                  <a:pt x="20" y="88"/>
                  <a:pt x="21" y="88"/>
                </a:cubicBezTo>
                <a:cubicBezTo>
                  <a:pt x="39" y="88"/>
                  <a:pt x="39" y="88"/>
                  <a:pt x="39" y="88"/>
                </a:cubicBezTo>
                <a:cubicBezTo>
                  <a:pt x="41" y="88"/>
                  <a:pt x="42" y="87"/>
                  <a:pt x="42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135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Times New Roman"/>
              <a:ea typeface="微软雅黑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9578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8">
            <a:extLst>
              <a:ext uri="{FF2B5EF4-FFF2-40B4-BE49-F238E27FC236}">
                <a16:creationId xmlns:a16="http://schemas.microsoft.com/office/drawing/2014/main" id="{F4FA1B05-64E3-BC4F-9330-3F59775482E3}"/>
              </a:ext>
            </a:extLst>
          </p:cNvPr>
          <p:cNvGrpSpPr/>
          <p:nvPr/>
        </p:nvGrpSpPr>
        <p:grpSpPr>
          <a:xfrm>
            <a:off x="738262" y="1859911"/>
            <a:ext cx="3138179" cy="3138179"/>
            <a:chOff x="9831386" y="4495799"/>
            <a:chExt cx="4724401" cy="4724401"/>
          </a:xfrm>
        </p:grpSpPr>
        <p:sp>
          <p:nvSpPr>
            <p:cNvPr id="25" name="Oval 29">
              <a:extLst>
                <a:ext uri="{FF2B5EF4-FFF2-40B4-BE49-F238E27FC236}">
                  <a16:creationId xmlns:a16="http://schemas.microsoft.com/office/drawing/2014/main" id="{BF59DE97-9574-3876-0DA5-1B2AE990E6AD}"/>
                </a:ext>
              </a:extLst>
            </p:cNvPr>
            <p:cNvSpPr/>
            <p:nvPr/>
          </p:nvSpPr>
          <p:spPr>
            <a:xfrm>
              <a:off x="9831387" y="4495800"/>
              <a:ext cx="4724400" cy="4724400"/>
            </a:xfrm>
            <a:prstGeom prst="ellipse">
              <a:avLst/>
            </a:prstGeom>
            <a:solidFill>
              <a:srgbClr val="FF9897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533400" dir="13500000" sx="95000" sy="95000" algn="br" rotWithShape="0">
                <a:srgbClr val="FFFFFF"/>
              </a:outerShdw>
            </a:effectLst>
          </p:spPr>
          <p:txBody>
            <a:bodyPr rtlCol="0" anchor="ctr"/>
            <a:lstStyle/>
            <a:p>
              <a:pPr algn="ctr" defTabSz="171416">
                <a:defRPr/>
              </a:pPr>
              <a:endParaRPr lang="en-US" sz="675" kern="0">
                <a:solidFill>
                  <a:srgbClr val="FFFFFF"/>
                </a:solidFill>
                <a:latin typeface="Times New Roman"/>
                <a:ea typeface="微软雅黑"/>
                <a:sym typeface="Times New Roman"/>
              </a:endParaRPr>
            </a:p>
          </p:txBody>
        </p:sp>
        <p:sp>
          <p:nvSpPr>
            <p:cNvPr id="26" name="Oval 30">
              <a:extLst>
                <a:ext uri="{FF2B5EF4-FFF2-40B4-BE49-F238E27FC236}">
                  <a16:creationId xmlns:a16="http://schemas.microsoft.com/office/drawing/2014/main" id="{04AF5A2E-FA95-06BE-B877-DF22924778FE}"/>
                </a:ext>
              </a:extLst>
            </p:cNvPr>
            <p:cNvSpPr/>
            <p:nvPr/>
          </p:nvSpPr>
          <p:spPr>
            <a:xfrm>
              <a:off x="9831386" y="4495799"/>
              <a:ext cx="4724400" cy="4724400"/>
            </a:xfrm>
            <a:prstGeom prst="ellipse">
              <a:avLst/>
            </a:prstGeom>
            <a:solidFill>
              <a:srgbClr val="D6EBF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533400" dir="2700000" sx="95000" sy="95000" algn="br" rotWithShape="0">
                <a:srgbClr val="84C3E9">
                  <a:alpha val="84000"/>
                </a:srgbClr>
              </a:outerShdw>
            </a:effectLst>
          </p:spPr>
          <p:txBody>
            <a:bodyPr rtlCol="0" anchor="ctr"/>
            <a:lstStyle/>
            <a:p>
              <a:pPr algn="ctr" defTabSz="171416">
                <a:defRPr/>
              </a:pPr>
              <a:endParaRPr lang="en-US" sz="675" kern="0">
                <a:solidFill>
                  <a:srgbClr val="FFFFFF"/>
                </a:solidFill>
                <a:latin typeface="Times New Roman"/>
                <a:ea typeface="微软雅黑"/>
                <a:sym typeface="Times New Roman"/>
              </a:endParaRPr>
            </a:p>
          </p:txBody>
        </p:sp>
      </p:grpSp>
      <p:grpSp>
        <p:nvGrpSpPr>
          <p:cNvPr id="27" name="Group 25">
            <a:extLst>
              <a:ext uri="{FF2B5EF4-FFF2-40B4-BE49-F238E27FC236}">
                <a16:creationId xmlns:a16="http://schemas.microsoft.com/office/drawing/2014/main" id="{0E5BF746-AB26-9584-8312-8044CAFC4153}"/>
              </a:ext>
            </a:extLst>
          </p:cNvPr>
          <p:cNvGrpSpPr/>
          <p:nvPr/>
        </p:nvGrpSpPr>
        <p:grpSpPr>
          <a:xfrm>
            <a:off x="1128470" y="2250120"/>
            <a:ext cx="2357760" cy="2357760"/>
            <a:chOff x="9831386" y="4495799"/>
            <a:chExt cx="4724401" cy="4724401"/>
          </a:xfrm>
        </p:grpSpPr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836F0C31-F85E-A573-C17A-04C55A8E136C}"/>
                </a:ext>
              </a:extLst>
            </p:cNvPr>
            <p:cNvSpPr/>
            <p:nvPr/>
          </p:nvSpPr>
          <p:spPr>
            <a:xfrm>
              <a:off x="9831387" y="4495800"/>
              <a:ext cx="4724400" cy="4724400"/>
            </a:xfrm>
            <a:prstGeom prst="ellipse">
              <a:avLst/>
            </a:prstGeom>
            <a:solidFill>
              <a:srgbClr val="FF9897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533400" dir="13500000" sx="95000" sy="95000" algn="br" rotWithShape="0">
                <a:srgbClr val="FFFFFF"/>
              </a:outerShdw>
            </a:effectLst>
          </p:spPr>
          <p:txBody>
            <a:bodyPr rtlCol="0" anchor="ctr"/>
            <a:lstStyle/>
            <a:p>
              <a:pPr algn="ctr" defTabSz="171416">
                <a:defRPr/>
              </a:pPr>
              <a:endParaRPr lang="en-US" sz="675" kern="0">
                <a:solidFill>
                  <a:srgbClr val="FFFFFF"/>
                </a:solidFill>
                <a:latin typeface="Times New Roman"/>
                <a:ea typeface="微软雅黑"/>
                <a:sym typeface="Times New Roman"/>
              </a:endParaRPr>
            </a:p>
          </p:txBody>
        </p:sp>
        <p:sp>
          <p:nvSpPr>
            <p:cNvPr id="29" name="Oval 27">
              <a:extLst>
                <a:ext uri="{FF2B5EF4-FFF2-40B4-BE49-F238E27FC236}">
                  <a16:creationId xmlns:a16="http://schemas.microsoft.com/office/drawing/2014/main" id="{30833C21-5068-B0EB-920A-20C8FC79DC6B}"/>
                </a:ext>
              </a:extLst>
            </p:cNvPr>
            <p:cNvSpPr/>
            <p:nvPr/>
          </p:nvSpPr>
          <p:spPr>
            <a:xfrm>
              <a:off x="9831386" y="4495799"/>
              <a:ext cx="4724400" cy="4724400"/>
            </a:xfrm>
            <a:prstGeom prst="ellipse">
              <a:avLst/>
            </a:prstGeom>
            <a:solidFill>
              <a:srgbClr val="D6EBF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533400" dir="2700000" sx="95000" sy="95000" algn="br" rotWithShape="0">
                <a:srgbClr val="84C3E9">
                  <a:alpha val="84000"/>
                </a:srgbClr>
              </a:outerShdw>
            </a:effectLst>
          </p:spPr>
          <p:txBody>
            <a:bodyPr rtlCol="0" anchor="ctr"/>
            <a:lstStyle/>
            <a:p>
              <a:pPr algn="ctr" defTabSz="171416">
                <a:defRPr/>
              </a:pPr>
              <a:endParaRPr lang="en-US" sz="675" kern="0">
                <a:solidFill>
                  <a:srgbClr val="FFFFFF"/>
                </a:solidFill>
                <a:latin typeface="Times New Roman"/>
                <a:ea typeface="微软雅黑"/>
                <a:sym typeface="Times New Roman"/>
              </a:endParaRPr>
            </a:p>
          </p:txBody>
        </p:sp>
      </p:grpSp>
      <p:sp>
        <p:nvSpPr>
          <p:cNvPr id="8" name="Freeform 5">
            <a:extLst>
              <a:ext uri="{FF2B5EF4-FFF2-40B4-BE49-F238E27FC236}">
                <a16:creationId xmlns:a16="http://schemas.microsoft.com/office/drawing/2014/main" id="{056A5242-5825-C927-72B1-76799F3D77FD}"/>
              </a:ext>
            </a:extLst>
          </p:cNvPr>
          <p:cNvSpPr>
            <a:spLocks/>
          </p:cNvSpPr>
          <p:nvPr/>
        </p:nvSpPr>
        <p:spPr bwMode="auto">
          <a:xfrm>
            <a:off x="6477000" y="1869831"/>
            <a:ext cx="982556" cy="982969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rgbClr val="3DEDFD"/>
          </a:solidFill>
          <a:ln>
            <a:noFill/>
          </a:ln>
          <a:effectLst>
            <a:outerShdw blurRad="673100" dist="241300" dir="5400000" algn="ctr" rotWithShape="0">
              <a:srgbClr val="3DEDFD">
                <a:alpha val="67000"/>
              </a:srgbClr>
            </a:outerShdw>
          </a:effectLst>
        </p:spPr>
        <p:txBody>
          <a:bodyPr vert="horz" wrap="square" lIns="34286" tIns="17143" rIns="34286" bIns="17143" numCol="1" anchor="ctr" anchorCtr="0" compatLnSpc="1">
            <a:prstTxWarp prst="textNoShape">
              <a:avLst/>
            </a:prstTxWarp>
          </a:bodyPr>
          <a:lstStyle/>
          <a:p>
            <a:pPr algn="ctr" defTabSz="342832">
              <a:defRPr/>
            </a:pPr>
            <a:endParaRPr lang="en-US" sz="3299" kern="0" dirty="0">
              <a:solidFill>
                <a:srgbClr val="FFFFFF"/>
              </a:solidFill>
              <a:latin typeface="Times New Roman"/>
              <a:ea typeface="微软雅黑"/>
              <a:cs typeface="Arial" panose="020B0604020202020204" pitchFamily="34" charset="0"/>
              <a:sym typeface="Times New Roman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3492E4E-CB4E-A4E7-9FB4-9F7D3266C0CC}"/>
              </a:ext>
            </a:extLst>
          </p:cNvPr>
          <p:cNvGrpSpPr/>
          <p:nvPr/>
        </p:nvGrpSpPr>
        <p:grpSpPr>
          <a:xfrm>
            <a:off x="6219729" y="4624154"/>
            <a:ext cx="1497098" cy="279583"/>
            <a:chOff x="8222965" y="7595340"/>
            <a:chExt cx="3061547" cy="695183"/>
          </a:xfrm>
          <a:effectLst>
            <a:outerShdw blurRad="127000" dist="63500" dir="13500000" algn="br" rotWithShape="0">
              <a:schemeClr val="bg1">
                <a:alpha val="40000"/>
              </a:schemeClr>
            </a:outerShdw>
          </a:effectLst>
        </p:grpSpPr>
        <p:sp>
          <p:nvSpPr>
            <p:cNvPr id="11" name="圆角矩形 16">
              <a:extLst>
                <a:ext uri="{FF2B5EF4-FFF2-40B4-BE49-F238E27FC236}">
                  <a16:creationId xmlns:a16="http://schemas.microsoft.com/office/drawing/2014/main" id="{99B66D4C-7AED-6167-0F88-63BAAF5C8267}"/>
                </a:ext>
              </a:extLst>
            </p:cNvPr>
            <p:cNvSpPr/>
            <p:nvPr/>
          </p:nvSpPr>
          <p:spPr>
            <a:xfrm>
              <a:off x="8222965" y="7595340"/>
              <a:ext cx="3061547" cy="678712"/>
            </a:xfrm>
            <a:prstGeom prst="roundRect">
              <a:avLst>
                <a:gd name="adj" fmla="val 48214"/>
              </a:avLst>
            </a:prstGeom>
            <a:solidFill>
              <a:srgbClr val="D6EBF8"/>
            </a:solidFill>
            <a:ln w="19050">
              <a:noFill/>
            </a:ln>
            <a:effectLst>
              <a:outerShdw blurRad="381000" dist="381000" dir="2700000" sx="95000" sy="95000" algn="t" rotWithShape="0">
                <a:srgbClr val="84C3E9">
                  <a:alpha val="8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spc="225" dirty="0">
                <a:solidFill>
                  <a:srgbClr val="182027"/>
                </a:solidFill>
                <a:latin typeface="Times New Roman"/>
                <a:ea typeface="微软雅黑"/>
                <a:sym typeface="Times New Roman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16598BC-4A50-10B1-0E18-D4030E56B75B}"/>
                </a:ext>
              </a:extLst>
            </p:cNvPr>
            <p:cNvSpPr txBox="1"/>
            <p:nvPr/>
          </p:nvSpPr>
          <p:spPr>
            <a:xfrm>
              <a:off x="8222965" y="7659161"/>
              <a:ext cx="3061545" cy="6313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rgbClr val="63B2E3"/>
                  </a:solidFill>
                  <a:latin typeface="Times New Roman"/>
                  <a:ea typeface="微软雅黑"/>
                  <a:cs typeface="Arial" panose="020B0604020202020204" pitchFamily="34" charset="0"/>
                  <a:sym typeface="Times New Roman"/>
                </a:rPr>
                <a:t>THE PART 01</a:t>
              </a:r>
            </a:p>
          </p:txBody>
        </p:sp>
      </p:grpSp>
      <p:sp>
        <p:nvSpPr>
          <p:cNvPr id="13" name="文本框 12" descr="e7d195523061f1c03a90ee8e42cb24248e56383cd534985688F9F494128731F165EE95AB4B0C0A38076AAEA07667B1565C446FC45FF01DFB0E885BCDBDF3A284F3DB14DA61DD97F0BAB2E6C668FB4931B99D40B68E3E163A32636258E622DCA61F43F29646847B337F50C35A893C70635C3DDF21F745ACDFA1E795D725ED0D02859279497801B8B8">
            <a:extLst>
              <a:ext uri="{FF2B5EF4-FFF2-40B4-BE49-F238E27FC236}">
                <a16:creationId xmlns:a16="http://schemas.microsoft.com/office/drawing/2014/main" id="{81A92DCB-0C0D-884D-76C9-4A40D1417E97}"/>
              </a:ext>
            </a:extLst>
          </p:cNvPr>
          <p:cNvSpPr txBox="1"/>
          <p:nvPr/>
        </p:nvSpPr>
        <p:spPr>
          <a:xfrm>
            <a:off x="4984615" y="3036915"/>
            <a:ext cx="3967323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950" b="1" dirty="0">
                <a:solidFill>
                  <a:schemeClr val="accent6"/>
                </a:solidFill>
                <a:latin typeface="Times New Roman"/>
                <a:ea typeface="微软雅黑"/>
                <a:sym typeface="Times New Roman"/>
              </a:rPr>
              <a:t>LBP</a:t>
            </a:r>
            <a:r>
              <a:rPr lang="zh-CN" altLang="en-US" sz="4950" b="1" dirty="0">
                <a:solidFill>
                  <a:schemeClr val="accent6"/>
                </a:solidFill>
                <a:latin typeface="Times New Roman"/>
                <a:ea typeface="微软雅黑"/>
                <a:sym typeface="Times New Roman"/>
              </a:rPr>
              <a:t>介绍</a:t>
            </a:r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C3C2D228-5AE9-8AE9-C8A1-9E6BCD5B9865}"/>
              </a:ext>
            </a:extLst>
          </p:cNvPr>
          <p:cNvGrpSpPr/>
          <p:nvPr/>
        </p:nvGrpSpPr>
        <p:grpSpPr>
          <a:xfrm>
            <a:off x="1502161" y="2623811"/>
            <a:ext cx="1610381" cy="1610381"/>
            <a:chOff x="9831386" y="4495799"/>
            <a:chExt cx="4724401" cy="4724401"/>
          </a:xfrm>
        </p:grpSpPr>
        <p:sp>
          <p:nvSpPr>
            <p:cNvPr id="15" name="Oval 23">
              <a:extLst>
                <a:ext uri="{FF2B5EF4-FFF2-40B4-BE49-F238E27FC236}">
                  <a16:creationId xmlns:a16="http://schemas.microsoft.com/office/drawing/2014/main" id="{AA1E8EAE-D357-8855-40BE-2989ABE5BBF8}"/>
                </a:ext>
              </a:extLst>
            </p:cNvPr>
            <p:cNvSpPr/>
            <p:nvPr/>
          </p:nvSpPr>
          <p:spPr>
            <a:xfrm>
              <a:off x="9831387" y="4495800"/>
              <a:ext cx="4724400" cy="4724400"/>
            </a:xfrm>
            <a:prstGeom prst="ellipse">
              <a:avLst/>
            </a:prstGeom>
            <a:solidFill>
              <a:srgbClr val="FF9897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533400" dir="13500000" sx="95000" sy="95000" algn="br" rotWithShape="0">
                <a:srgbClr val="FFFFFF"/>
              </a:outerShdw>
            </a:effectLst>
          </p:spPr>
          <p:txBody>
            <a:bodyPr rtlCol="0" anchor="ctr"/>
            <a:lstStyle/>
            <a:p>
              <a:pPr algn="ctr" defTabSz="171416">
                <a:defRPr/>
              </a:pPr>
              <a:endParaRPr lang="en-US" sz="675" kern="0">
                <a:solidFill>
                  <a:srgbClr val="FFFFFF"/>
                </a:solidFill>
                <a:latin typeface="Times New Roman"/>
                <a:ea typeface="微软雅黑"/>
                <a:sym typeface="Times New Roman"/>
              </a:endParaRPr>
            </a:p>
          </p:txBody>
        </p:sp>
        <p:sp>
          <p:nvSpPr>
            <p:cNvPr id="16" name="Oval 24">
              <a:extLst>
                <a:ext uri="{FF2B5EF4-FFF2-40B4-BE49-F238E27FC236}">
                  <a16:creationId xmlns:a16="http://schemas.microsoft.com/office/drawing/2014/main" id="{A6F930EB-0037-DDAB-D3C0-C2BE2C0A795A}"/>
                </a:ext>
              </a:extLst>
            </p:cNvPr>
            <p:cNvSpPr/>
            <p:nvPr/>
          </p:nvSpPr>
          <p:spPr>
            <a:xfrm>
              <a:off x="9831386" y="4495799"/>
              <a:ext cx="4724400" cy="4724400"/>
            </a:xfrm>
            <a:prstGeom prst="ellipse">
              <a:avLst/>
            </a:prstGeom>
            <a:solidFill>
              <a:srgbClr val="D6EBF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533400" dir="2700000" sx="95000" sy="95000" algn="br" rotWithShape="0">
                <a:srgbClr val="84C3E9">
                  <a:alpha val="84000"/>
                </a:srgbClr>
              </a:outerShdw>
            </a:effectLst>
          </p:spPr>
          <p:txBody>
            <a:bodyPr rtlCol="0" anchor="ctr"/>
            <a:lstStyle/>
            <a:p>
              <a:pPr algn="ctr" defTabSz="171416">
                <a:defRPr/>
              </a:pPr>
              <a:endParaRPr lang="en-US" sz="675" kern="0">
                <a:solidFill>
                  <a:srgbClr val="FFFFFF"/>
                </a:solidFill>
                <a:latin typeface="Times New Roman"/>
                <a:ea typeface="微软雅黑"/>
                <a:sym typeface="Times New Roman"/>
              </a:endParaRPr>
            </a:p>
          </p:txBody>
        </p:sp>
      </p:grpSp>
      <p:sp>
        <p:nvSpPr>
          <p:cNvPr id="17" name="TextBox 44">
            <a:extLst>
              <a:ext uri="{FF2B5EF4-FFF2-40B4-BE49-F238E27FC236}">
                <a16:creationId xmlns:a16="http://schemas.microsoft.com/office/drawing/2014/main" id="{E62B640C-6212-7BBA-B472-5F9B43FFFF12}"/>
              </a:ext>
            </a:extLst>
          </p:cNvPr>
          <p:cNvSpPr txBox="1"/>
          <p:nvPr/>
        </p:nvSpPr>
        <p:spPr>
          <a:xfrm>
            <a:off x="1547839" y="3245080"/>
            <a:ext cx="1494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6"/>
                </a:solidFill>
              </a:rPr>
              <a:t>Ⅰ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18" name="TextBox 44">
            <a:extLst>
              <a:ext uri="{FF2B5EF4-FFF2-40B4-BE49-F238E27FC236}">
                <a16:creationId xmlns:a16="http://schemas.microsoft.com/office/drawing/2014/main" id="{E62B640C-6212-7BBA-B472-5F9B43FFFF12}"/>
              </a:ext>
            </a:extLst>
          </p:cNvPr>
          <p:cNvSpPr txBox="1"/>
          <p:nvPr/>
        </p:nvSpPr>
        <p:spPr>
          <a:xfrm>
            <a:off x="6212802" y="2130482"/>
            <a:ext cx="1494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6"/>
                </a:solidFill>
              </a:rPr>
              <a:t>Ⅰ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54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1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3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4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nodeType="withEffect" p14:presetBounceEnd="7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2" dur="2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3" dur="2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nodeType="withEffect" p14:presetBounceEnd="7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7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3" grpId="0"/>
          <p:bldP spid="17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1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3" grpId="0"/>
          <p:bldP spid="17" grpId="0"/>
          <p:bldP spid="18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7">
            <a:extLst>
              <a:ext uri="{FF2B5EF4-FFF2-40B4-BE49-F238E27FC236}">
                <a16:creationId xmlns:a16="http://schemas.microsoft.com/office/drawing/2014/main" id="{A7A9ABE9-3A8B-2DD3-0A46-6503FC4D5F78}"/>
              </a:ext>
            </a:extLst>
          </p:cNvPr>
          <p:cNvSpPr txBox="1"/>
          <p:nvPr/>
        </p:nvSpPr>
        <p:spPr>
          <a:xfrm>
            <a:off x="1676400" y="1524000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LBP</a:t>
            </a:r>
            <a:r>
              <a:rPr lang="zh-CN" altLang="en-US" dirty="0">
                <a:solidFill>
                  <a:schemeClr val="accent6"/>
                </a:solidFill>
              </a:rPr>
              <a:t>是局部二值模式（</a:t>
            </a:r>
            <a:r>
              <a:rPr lang="en-US" altLang="zh-CN" dirty="0">
                <a:solidFill>
                  <a:schemeClr val="accent6"/>
                </a:solidFill>
              </a:rPr>
              <a:t>Local Binary Pattern</a:t>
            </a:r>
            <a:r>
              <a:rPr lang="zh-CN" altLang="en-US" dirty="0">
                <a:solidFill>
                  <a:schemeClr val="accent6"/>
                </a:solidFill>
              </a:rPr>
              <a:t>）的缩写，是一种描述图像纹理的特征方法。由</a:t>
            </a:r>
            <a:r>
              <a:rPr lang="en-US" altLang="zh-CN" dirty="0">
                <a:solidFill>
                  <a:schemeClr val="accent6"/>
                </a:solidFill>
              </a:rPr>
              <a:t>Ojala</a:t>
            </a:r>
            <a:r>
              <a:rPr lang="zh-CN" altLang="en-US" dirty="0">
                <a:solidFill>
                  <a:schemeClr val="accent6"/>
                </a:solidFill>
              </a:rPr>
              <a:t>等人在</a:t>
            </a:r>
            <a:r>
              <a:rPr lang="en-US" altLang="zh-CN" dirty="0">
                <a:solidFill>
                  <a:schemeClr val="accent6"/>
                </a:solidFill>
              </a:rPr>
              <a:t>1994</a:t>
            </a:r>
            <a:r>
              <a:rPr lang="zh-CN" altLang="en-US" dirty="0">
                <a:solidFill>
                  <a:schemeClr val="accent6"/>
                </a:solidFill>
              </a:rPr>
              <a:t>年首次提出，用于纹理分析。基于局部像素的邻域比较，生成二进制数值，表示像素的纹理特征。</a:t>
            </a:r>
            <a:endParaRPr lang="en-US" altLang="zh-CN" dirty="0">
              <a:solidFill>
                <a:schemeClr val="accent6"/>
              </a:solidFill>
            </a:endParaRPr>
          </a:p>
        </p:txBody>
      </p:sp>
      <p:sp>
        <p:nvSpPr>
          <p:cNvPr id="11" name="Rectangle 70">
            <a:extLst>
              <a:ext uri="{FF2B5EF4-FFF2-40B4-BE49-F238E27FC236}">
                <a16:creationId xmlns:a16="http://schemas.microsoft.com/office/drawing/2014/main" id="{144C8510-D72C-7B0C-ADE4-B64193280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0"/>
            <a:ext cx="457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1.1 LBP</a:t>
            </a:r>
            <a:r>
              <a:rPr lang="zh-CN" altLang="en-US" sz="2400" b="1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介绍</a:t>
            </a:r>
            <a:endParaRPr lang="en-US" altLang="zh-CN" sz="2400" b="1" noProof="1">
              <a:solidFill>
                <a:schemeClr val="accent6"/>
              </a:solidFill>
              <a:latin typeface="Times New Roman"/>
              <a:ea typeface="微软雅黑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DB4C62-D39E-CB57-D8B4-4BB020ADC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2724329"/>
            <a:ext cx="9144000" cy="464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0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0">
            <a:extLst>
              <a:ext uri="{FF2B5EF4-FFF2-40B4-BE49-F238E27FC236}">
                <a16:creationId xmlns:a16="http://schemas.microsoft.com/office/drawing/2014/main" id="{144C8510-D72C-7B0C-ADE4-B64193280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0"/>
            <a:ext cx="457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1.2 </a:t>
            </a:r>
            <a:r>
              <a:rPr lang="zh-CN" altLang="en-US" sz="2400" b="1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原始</a:t>
            </a:r>
            <a:r>
              <a:rPr lang="en-US" altLang="zh-CN" sz="2400" b="1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LBP</a:t>
            </a:r>
            <a:r>
              <a:rPr lang="zh-CN" altLang="en-US" sz="2400" b="1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算法</a:t>
            </a:r>
          </a:p>
        </p:txBody>
      </p:sp>
      <p:sp>
        <p:nvSpPr>
          <p:cNvPr id="3" name="TextBox 27">
            <a:extLst>
              <a:ext uri="{FF2B5EF4-FFF2-40B4-BE49-F238E27FC236}">
                <a16:creationId xmlns:a16="http://schemas.microsoft.com/office/drawing/2014/main" id="{27F75E79-4C49-16A7-260E-D78B77F2B298}"/>
              </a:ext>
            </a:extLst>
          </p:cNvPr>
          <p:cNvSpPr txBox="1"/>
          <p:nvPr/>
        </p:nvSpPr>
        <p:spPr>
          <a:xfrm>
            <a:off x="17780" y="1223665"/>
            <a:ext cx="8897620" cy="205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原始的</a:t>
            </a:r>
            <a:r>
              <a:rPr lang="en-US" altLang="zh-CN" dirty="0">
                <a:solidFill>
                  <a:schemeClr val="accent6"/>
                </a:solidFill>
              </a:rPr>
              <a:t>LBP</a:t>
            </a:r>
            <a:r>
              <a:rPr lang="zh-CN" altLang="en-US" dirty="0">
                <a:solidFill>
                  <a:schemeClr val="accent6"/>
                </a:solidFill>
              </a:rPr>
              <a:t>算子定义于图像中</a:t>
            </a:r>
            <a:r>
              <a:rPr lang="en-US" altLang="zh-CN" dirty="0">
                <a:solidFill>
                  <a:schemeClr val="accent6"/>
                </a:solidFill>
              </a:rPr>
              <a:t>3×3</a:t>
            </a:r>
          </a:p>
          <a:p>
            <a:r>
              <a:rPr lang="zh-CN" altLang="en-US" dirty="0">
                <a:solidFill>
                  <a:schemeClr val="accent6"/>
                </a:solidFill>
              </a:rPr>
              <a:t>的邻域窗口，取窗口内中心像素的灰度值作为阈值，将</a:t>
            </a:r>
            <a:r>
              <a:rPr lang="en-US" altLang="zh-CN" dirty="0">
                <a:solidFill>
                  <a:schemeClr val="accent6"/>
                </a:solidFill>
              </a:rPr>
              <a:t>8</a:t>
            </a:r>
            <a:r>
              <a:rPr lang="zh-CN" altLang="en-US" dirty="0">
                <a:solidFill>
                  <a:schemeClr val="accent6"/>
                </a:solidFill>
              </a:rPr>
              <a:t>邻域像素的灰度值与其进行比较，若邻域像素值大于中心像素值，则比较结果取值为</a:t>
            </a:r>
            <a:r>
              <a:rPr lang="en-US" altLang="zh-CN" dirty="0">
                <a:solidFill>
                  <a:schemeClr val="accent6"/>
                </a:solidFill>
              </a:rPr>
              <a:t>1</a:t>
            </a:r>
            <a:r>
              <a:rPr lang="zh-CN" altLang="en-US" dirty="0">
                <a:solidFill>
                  <a:schemeClr val="accent6"/>
                </a:solidFill>
              </a:rPr>
              <a:t>，否则为</a:t>
            </a:r>
            <a:r>
              <a:rPr lang="en-US" altLang="zh-CN" dirty="0">
                <a:solidFill>
                  <a:schemeClr val="accent6"/>
                </a:solidFill>
              </a:rPr>
              <a:t>0</a:t>
            </a:r>
            <a:r>
              <a:rPr lang="zh-CN" altLang="en-US" dirty="0">
                <a:solidFill>
                  <a:schemeClr val="accent6"/>
                </a:solidFill>
              </a:rPr>
              <a:t>。这样邻域内的</a:t>
            </a:r>
            <a:r>
              <a:rPr lang="en-US" altLang="zh-CN" dirty="0">
                <a:solidFill>
                  <a:schemeClr val="accent6"/>
                </a:solidFill>
              </a:rPr>
              <a:t>8</a:t>
            </a:r>
            <a:r>
              <a:rPr lang="zh-CN" altLang="en-US" dirty="0">
                <a:solidFill>
                  <a:schemeClr val="accent6"/>
                </a:solidFill>
              </a:rPr>
              <a:t>个像素点经过比较后可得到</a:t>
            </a:r>
            <a:r>
              <a:rPr lang="en-US" altLang="zh-CN" dirty="0">
                <a:solidFill>
                  <a:schemeClr val="accent6"/>
                </a:solidFill>
              </a:rPr>
              <a:t>8</a:t>
            </a:r>
            <a:r>
              <a:rPr lang="zh-CN" altLang="en-US" dirty="0">
                <a:solidFill>
                  <a:schemeClr val="accent6"/>
                </a:solidFill>
              </a:rPr>
              <a:t>位二进制数，将其按顺序依次排列即可得到中心像素的</a:t>
            </a:r>
            <a:r>
              <a:rPr lang="en-US" altLang="zh-CN" dirty="0">
                <a:solidFill>
                  <a:schemeClr val="accent6"/>
                </a:solidFill>
              </a:rPr>
              <a:t>LBP</a:t>
            </a:r>
            <a:r>
              <a:rPr lang="zh-CN" altLang="en-US" dirty="0">
                <a:solidFill>
                  <a:schemeClr val="accent6"/>
                </a:solidFill>
              </a:rPr>
              <a:t>值。</a:t>
            </a:r>
            <a:r>
              <a:rPr lang="en-US" altLang="zh-CN" dirty="0">
                <a:solidFill>
                  <a:schemeClr val="accent6"/>
                </a:solidFill>
              </a:rPr>
              <a:t>LBP</a:t>
            </a:r>
            <a:r>
              <a:rPr lang="zh-CN" altLang="en-US" dirty="0">
                <a:solidFill>
                  <a:schemeClr val="accent6"/>
                </a:solidFill>
              </a:rPr>
              <a:t>特征值反映了中心像素和其邻域的纹理信息。</a:t>
            </a:r>
            <a:r>
              <a:rPr lang="en-US" altLang="zh-CN" dirty="0">
                <a:solidFill>
                  <a:schemeClr val="accent6"/>
                </a:solidFill>
              </a:rPr>
              <a:t>LBP</a:t>
            </a:r>
            <a:r>
              <a:rPr lang="zh-CN" altLang="en-US" dirty="0">
                <a:solidFill>
                  <a:schemeClr val="accent6"/>
                </a:solidFill>
              </a:rPr>
              <a:t>的取值一共有</a:t>
            </a:r>
            <a:r>
              <a:rPr lang="en-US" altLang="zh-CN" dirty="0">
                <a:solidFill>
                  <a:schemeClr val="accent6"/>
                </a:solidFill>
              </a:rPr>
              <a:t>28=256</a:t>
            </a:r>
            <a:r>
              <a:rPr lang="zh-CN" altLang="en-US" dirty="0">
                <a:solidFill>
                  <a:schemeClr val="accent6"/>
                </a:solidFill>
              </a:rPr>
              <a:t>种，和一幅普通的灰度图像类似，因此可将</a:t>
            </a:r>
            <a:r>
              <a:rPr lang="en-US" altLang="zh-CN" dirty="0">
                <a:solidFill>
                  <a:schemeClr val="accent6"/>
                </a:solidFill>
              </a:rPr>
              <a:t>LBP</a:t>
            </a:r>
            <a:r>
              <a:rPr lang="zh-CN" altLang="en-US" dirty="0">
                <a:solidFill>
                  <a:schemeClr val="accent6"/>
                </a:solidFill>
              </a:rPr>
              <a:t>特征以灰度图的形式表达出来。由于</a:t>
            </a:r>
            <a:r>
              <a:rPr lang="en-US" altLang="zh-CN" dirty="0">
                <a:solidFill>
                  <a:schemeClr val="accent6"/>
                </a:solidFill>
              </a:rPr>
              <a:t>LBP</a:t>
            </a:r>
            <a:r>
              <a:rPr lang="zh-CN" altLang="en-US" dirty="0">
                <a:solidFill>
                  <a:schemeClr val="accent6"/>
                </a:solidFill>
              </a:rPr>
              <a:t>特征考虑的是纹理信息，而不包含颜色信息，因此彩色图需转换为灰度图。</a:t>
            </a:r>
            <a:endParaRPr lang="en-US" altLang="zh-CN" dirty="0">
              <a:solidFill>
                <a:schemeClr val="accent6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34F705-B8E0-DC91-BE58-F8AE8AE202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632"/>
          <a:stretch/>
        </p:blipFill>
        <p:spPr>
          <a:xfrm>
            <a:off x="0" y="3337586"/>
            <a:ext cx="6629400" cy="17543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8DA650-B49E-27BB-513A-245C491D0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12229"/>
            <a:ext cx="5181600" cy="174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1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0">
            <a:extLst>
              <a:ext uri="{FF2B5EF4-FFF2-40B4-BE49-F238E27FC236}">
                <a16:creationId xmlns:a16="http://schemas.microsoft.com/office/drawing/2014/main" id="{144C8510-D72C-7B0C-ADE4-B64193280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0"/>
            <a:ext cx="457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1.3</a:t>
            </a:r>
            <a:r>
              <a:rPr lang="zh-CN" altLang="en-US" sz="2400" b="1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原始</a:t>
            </a:r>
            <a:r>
              <a:rPr lang="en-US" altLang="zh-CN" sz="2400" b="1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LBP</a:t>
            </a:r>
            <a:r>
              <a:rPr lang="zh-CN" altLang="en-US" sz="2400" b="1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算法代码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49825B-B461-2D7A-77BD-57D5C70D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337952"/>
            <a:ext cx="5583360" cy="475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7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8">
            <a:extLst>
              <a:ext uri="{FF2B5EF4-FFF2-40B4-BE49-F238E27FC236}">
                <a16:creationId xmlns:a16="http://schemas.microsoft.com/office/drawing/2014/main" id="{F4FA1B05-64E3-BC4F-9330-3F59775482E3}"/>
              </a:ext>
            </a:extLst>
          </p:cNvPr>
          <p:cNvGrpSpPr/>
          <p:nvPr/>
        </p:nvGrpSpPr>
        <p:grpSpPr>
          <a:xfrm>
            <a:off x="738262" y="1859911"/>
            <a:ext cx="3138179" cy="3138179"/>
            <a:chOff x="9831386" y="4495799"/>
            <a:chExt cx="4724401" cy="4724401"/>
          </a:xfrm>
        </p:grpSpPr>
        <p:sp>
          <p:nvSpPr>
            <p:cNvPr id="25" name="Oval 29">
              <a:extLst>
                <a:ext uri="{FF2B5EF4-FFF2-40B4-BE49-F238E27FC236}">
                  <a16:creationId xmlns:a16="http://schemas.microsoft.com/office/drawing/2014/main" id="{BF59DE97-9574-3876-0DA5-1B2AE990E6AD}"/>
                </a:ext>
              </a:extLst>
            </p:cNvPr>
            <p:cNvSpPr/>
            <p:nvPr/>
          </p:nvSpPr>
          <p:spPr>
            <a:xfrm>
              <a:off x="9831387" y="4495800"/>
              <a:ext cx="4724400" cy="4724400"/>
            </a:xfrm>
            <a:prstGeom prst="ellipse">
              <a:avLst/>
            </a:prstGeom>
            <a:solidFill>
              <a:srgbClr val="FF9897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533400" dir="13500000" sx="95000" sy="95000" algn="br" rotWithShape="0">
                <a:srgbClr val="FFFFFF"/>
              </a:outerShdw>
            </a:effectLst>
          </p:spPr>
          <p:txBody>
            <a:bodyPr rtlCol="0" anchor="ctr"/>
            <a:lstStyle/>
            <a:p>
              <a:pPr marL="0" marR="0" lvl="0" indent="0" algn="ctr" defTabSz="1714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endParaRPr>
            </a:p>
          </p:txBody>
        </p:sp>
        <p:sp>
          <p:nvSpPr>
            <p:cNvPr id="26" name="Oval 30">
              <a:extLst>
                <a:ext uri="{FF2B5EF4-FFF2-40B4-BE49-F238E27FC236}">
                  <a16:creationId xmlns:a16="http://schemas.microsoft.com/office/drawing/2014/main" id="{04AF5A2E-FA95-06BE-B877-DF22924778FE}"/>
                </a:ext>
              </a:extLst>
            </p:cNvPr>
            <p:cNvSpPr/>
            <p:nvPr/>
          </p:nvSpPr>
          <p:spPr>
            <a:xfrm>
              <a:off x="9831386" y="4495799"/>
              <a:ext cx="4724400" cy="4724400"/>
            </a:xfrm>
            <a:prstGeom prst="ellipse">
              <a:avLst/>
            </a:prstGeom>
            <a:solidFill>
              <a:srgbClr val="D6EBF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533400" dir="2700000" sx="95000" sy="95000" algn="br" rotWithShape="0">
                <a:srgbClr val="84C3E9">
                  <a:alpha val="84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714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endParaRPr>
            </a:p>
          </p:txBody>
        </p:sp>
      </p:grpSp>
      <p:grpSp>
        <p:nvGrpSpPr>
          <p:cNvPr id="27" name="Group 25">
            <a:extLst>
              <a:ext uri="{FF2B5EF4-FFF2-40B4-BE49-F238E27FC236}">
                <a16:creationId xmlns:a16="http://schemas.microsoft.com/office/drawing/2014/main" id="{0E5BF746-AB26-9584-8312-8044CAFC4153}"/>
              </a:ext>
            </a:extLst>
          </p:cNvPr>
          <p:cNvGrpSpPr/>
          <p:nvPr/>
        </p:nvGrpSpPr>
        <p:grpSpPr>
          <a:xfrm>
            <a:off x="1128470" y="2250120"/>
            <a:ext cx="2357760" cy="2357760"/>
            <a:chOff x="9831386" y="4495799"/>
            <a:chExt cx="4724401" cy="4724401"/>
          </a:xfrm>
        </p:grpSpPr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836F0C31-F85E-A573-C17A-04C55A8E136C}"/>
                </a:ext>
              </a:extLst>
            </p:cNvPr>
            <p:cNvSpPr/>
            <p:nvPr/>
          </p:nvSpPr>
          <p:spPr>
            <a:xfrm>
              <a:off x="9831387" y="4495800"/>
              <a:ext cx="4724400" cy="4724400"/>
            </a:xfrm>
            <a:prstGeom prst="ellipse">
              <a:avLst/>
            </a:prstGeom>
            <a:solidFill>
              <a:srgbClr val="FF9897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533400" dir="13500000" sx="95000" sy="95000" algn="br" rotWithShape="0">
                <a:srgbClr val="FFFFFF"/>
              </a:outerShdw>
            </a:effectLst>
          </p:spPr>
          <p:txBody>
            <a:bodyPr rtlCol="0" anchor="ctr"/>
            <a:lstStyle/>
            <a:p>
              <a:pPr marL="0" marR="0" lvl="0" indent="0" algn="ctr" defTabSz="1714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endParaRPr>
            </a:p>
          </p:txBody>
        </p:sp>
        <p:sp>
          <p:nvSpPr>
            <p:cNvPr id="29" name="Oval 27">
              <a:extLst>
                <a:ext uri="{FF2B5EF4-FFF2-40B4-BE49-F238E27FC236}">
                  <a16:creationId xmlns:a16="http://schemas.microsoft.com/office/drawing/2014/main" id="{30833C21-5068-B0EB-920A-20C8FC79DC6B}"/>
                </a:ext>
              </a:extLst>
            </p:cNvPr>
            <p:cNvSpPr/>
            <p:nvPr/>
          </p:nvSpPr>
          <p:spPr>
            <a:xfrm>
              <a:off x="9831386" y="4495799"/>
              <a:ext cx="4724400" cy="4724400"/>
            </a:xfrm>
            <a:prstGeom prst="ellipse">
              <a:avLst/>
            </a:prstGeom>
            <a:solidFill>
              <a:srgbClr val="D6EBF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533400" dir="2700000" sx="95000" sy="95000" algn="br" rotWithShape="0">
                <a:srgbClr val="84C3E9">
                  <a:alpha val="84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714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endParaRPr>
            </a:p>
          </p:txBody>
        </p:sp>
      </p:grpSp>
      <p:sp>
        <p:nvSpPr>
          <p:cNvPr id="8" name="Freeform 5">
            <a:extLst>
              <a:ext uri="{FF2B5EF4-FFF2-40B4-BE49-F238E27FC236}">
                <a16:creationId xmlns:a16="http://schemas.microsoft.com/office/drawing/2014/main" id="{056A5242-5825-C927-72B1-76799F3D77FD}"/>
              </a:ext>
            </a:extLst>
          </p:cNvPr>
          <p:cNvSpPr>
            <a:spLocks/>
          </p:cNvSpPr>
          <p:nvPr/>
        </p:nvSpPr>
        <p:spPr bwMode="auto">
          <a:xfrm>
            <a:off x="6477000" y="1866838"/>
            <a:ext cx="982556" cy="982969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rgbClr val="3DEDFD"/>
          </a:solidFill>
          <a:ln>
            <a:noFill/>
          </a:ln>
          <a:effectLst>
            <a:outerShdw blurRad="673100" dist="241300" dir="5400000" algn="ctr" rotWithShape="0">
              <a:srgbClr val="3DEDFD">
                <a:alpha val="67000"/>
              </a:srgbClr>
            </a:outerShdw>
          </a:effectLst>
        </p:spPr>
        <p:txBody>
          <a:bodyPr vert="horz" wrap="square" lIns="34286" tIns="17143" rIns="34286" bIns="1714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3428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微软雅黑"/>
              <a:cs typeface="Arial" panose="020B0604020202020204" pitchFamily="34" charset="0"/>
              <a:sym typeface="Times New Roman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3492E4E-CB4E-A4E7-9FB4-9F7D3266C0CC}"/>
              </a:ext>
            </a:extLst>
          </p:cNvPr>
          <p:cNvGrpSpPr/>
          <p:nvPr/>
        </p:nvGrpSpPr>
        <p:grpSpPr>
          <a:xfrm>
            <a:off x="6219729" y="4624154"/>
            <a:ext cx="1497098" cy="279583"/>
            <a:chOff x="8222965" y="7595340"/>
            <a:chExt cx="3061547" cy="695183"/>
          </a:xfrm>
          <a:effectLst>
            <a:outerShdw blurRad="127000" dist="63500" dir="13500000" algn="br" rotWithShape="0">
              <a:schemeClr val="bg1">
                <a:alpha val="40000"/>
              </a:schemeClr>
            </a:outerShdw>
          </a:effectLst>
        </p:grpSpPr>
        <p:sp>
          <p:nvSpPr>
            <p:cNvPr id="11" name="圆角矩形 16">
              <a:extLst>
                <a:ext uri="{FF2B5EF4-FFF2-40B4-BE49-F238E27FC236}">
                  <a16:creationId xmlns:a16="http://schemas.microsoft.com/office/drawing/2014/main" id="{99B66D4C-7AED-6167-0F88-63BAAF5C8267}"/>
                </a:ext>
              </a:extLst>
            </p:cNvPr>
            <p:cNvSpPr/>
            <p:nvPr/>
          </p:nvSpPr>
          <p:spPr>
            <a:xfrm>
              <a:off x="8222965" y="7595340"/>
              <a:ext cx="3061547" cy="678712"/>
            </a:xfrm>
            <a:prstGeom prst="roundRect">
              <a:avLst>
                <a:gd name="adj" fmla="val 48214"/>
              </a:avLst>
            </a:prstGeom>
            <a:solidFill>
              <a:srgbClr val="D6EBF8"/>
            </a:solidFill>
            <a:ln w="19050">
              <a:noFill/>
            </a:ln>
            <a:effectLst>
              <a:outerShdw blurRad="381000" dist="381000" dir="2700000" sx="95000" sy="95000" algn="t" rotWithShape="0">
                <a:srgbClr val="84C3E9">
                  <a:alpha val="8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1200" cap="none" spc="225" normalizeH="0" baseline="0" noProof="0" dirty="0">
                <a:ln>
                  <a:noFill/>
                </a:ln>
                <a:solidFill>
                  <a:srgbClr val="182027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16598BC-4A50-10B1-0E18-D4030E56B75B}"/>
                </a:ext>
              </a:extLst>
            </p:cNvPr>
            <p:cNvSpPr txBox="1"/>
            <p:nvPr/>
          </p:nvSpPr>
          <p:spPr>
            <a:xfrm>
              <a:off x="8222965" y="7659161"/>
              <a:ext cx="3061545" cy="6313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63B2E3"/>
                  </a:solidFill>
                  <a:effectLst/>
                  <a:uLnTx/>
                  <a:uFillTx/>
                  <a:latin typeface="Times New Roman"/>
                  <a:ea typeface="微软雅黑"/>
                  <a:cs typeface="Arial" panose="020B0604020202020204" pitchFamily="34" charset="0"/>
                  <a:sym typeface="Times New Roman"/>
                </a:rPr>
                <a:t>THE PART 02</a:t>
              </a:r>
            </a:p>
          </p:txBody>
        </p:sp>
      </p:grpSp>
      <p:sp>
        <p:nvSpPr>
          <p:cNvPr id="13" name="文本框 12" descr="e7d195523061f1c03a90ee8e42cb24248e56383cd534985688F9F494128731F165EE95AB4B0C0A38076AAEA07667B1565C446FC45FF01DFB0E885BCDBDF3A284F3DB14DA61DD97F0BAB2E6C668FB4931B99D40B68E3E163A32636258E622DCA61F43F29646847B337F50C35A893C70635C3DDF21F745ACDFA1E795D725ED0D02859279497801B8B8">
            <a:extLst>
              <a:ext uri="{FF2B5EF4-FFF2-40B4-BE49-F238E27FC236}">
                <a16:creationId xmlns:a16="http://schemas.microsoft.com/office/drawing/2014/main" id="{81A92DCB-0C0D-884D-76C9-4A40D1417E97}"/>
              </a:ext>
            </a:extLst>
          </p:cNvPr>
          <p:cNvSpPr txBox="1"/>
          <p:nvPr/>
        </p:nvSpPr>
        <p:spPr>
          <a:xfrm>
            <a:off x="4984615" y="3036915"/>
            <a:ext cx="3967323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95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rPr>
              <a:t>圆形</a:t>
            </a:r>
            <a:r>
              <a:rPr kumimoji="0" lang="en-US" altLang="zh-CN" sz="495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rPr>
              <a:t>LBP</a:t>
            </a:r>
            <a:endParaRPr kumimoji="0" lang="zh-CN" altLang="en-US" sz="4950" b="1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Times New Roman"/>
              <a:ea typeface="微软雅黑"/>
              <a:cs typeface="+mn-cs"/>
              <a:sym typeface="Times New Roman"/>
            </a:endParaRPr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C3C2D228-5AE9-8AE9-C8A1-9E6BCD5B9865}"/>
              </a:ext>
            </a:extLst>
          </p:cNvPr>
          <p:cNvGrpSpPr/>
          <p:nvPr/>
        </p:nvGrpSpPr>
        <p:grpSpPr>
          <a:xfrm>
            <a:off x="1502161" y="2623811"/>
            <a:ext cx="1610381" cy="1610381"/>
            <a:chOff x="9831386" y="4495799"/>
            <a:chExt cx="4724401" cy="4724401"/>
          </a:xfrm>
        </p:grpSpPr>
        <p:sp>
          <p:nvSpPr>
            <p:cNvPr id="15" name="Oval 23">
              <a:extLst>
                <a:ext uri="{FF2B5EF4-FFF2-40B4-BE49-F238E27FC236}">
                  <a16:creationId xmlns:a16="http://schemas.microsoft.com/office/drawing/2014/main" id="{AA1E8EAE-D357-8855-40BE-2989ABE5BBF8}"/>
                </a:ext>
              </a:extLst>
            </p:cNvPr>
            <p:cNvSpPr/>
            <p:nvPr/>
          </p:nvSpPr>
          <p:spPr>
            <a:xfrm>
              <a:off x="9831387" y="4495800"/>
              <a:ext cx="4724400" cy="4724400"/>
            </a:xfrm>
            <a:prstGeom prst="ellipse">
              <a:avLst/>
            </a:prstGeom>
            <a:solidFill>
              <a:srgbClr val="FF9897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533400" dir="13500000" sx="95000" sy="95000" algn="br" rotWithShape="0">
                <a:srgbClr val="FFFFFF"/>
              </a:outerShdw>
            </a:effectLst>
          </p:spPr>
          <p:txBody>
            <a:bodyPr rtlCol="0" anchor="ctr"/>
            <a:lstStyle/>
            <a:p>
              <a:pPr marL="0" marR="0" lvl="0" indent="0" algn="ctr" defTabSz="1714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endParaRPr>
            </a:p>
          </p:txBody>
        </p:sp>
        <p:sp>
          <p:nvSpPr>
            <p:cNvPr id="16" name="Oval 24">
              <a:extLst>
                <a:ext uri="{FF2B5EF4-FFF2-40B4-BE49-F238E27FC236}">
                  <a16:creationId xmlns:a16="http://schemas.microsoft.com/office/drawing/2014/main" id="{A6F930EB-0037-DDAB-D3C0-C2BE2C0A795A}"/>
                </a:ext>
              </a:extLst>
            </p:cNvPr>
            <p:cNvSpPr/>
            <p:nvPr/>
          </p:nvSpPr>
          <p:spPr>
            <a:xfrm>
              <a:off x="9831386" y="4495799"/>
              <a:ext cx="4724400" cy="4724400"/>
            </a:xfrm>
            <a:prstGeom prst="ellipse">
              <a:avLst/>
            </a:prstGeom>
            <a:solidFill>
              <a:srgbClr val="D6EBF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533400" dir="2700000" sx="95000" sy="95000" algn="br" rotWithShape="0">
                <a:srgbClr val="84C3E9">
                  <a:alpha val="84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714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Times New Roman"/>
              </a:endParaRPr>
            </a:p>
          </p:txBody>
        </p:sp>
      </p:grpSp>
      <p:sp>
        <p:nvSpPr>
          <p:cNvPr id="17" name="TextBox 44">
            <a:extLst>
              <a:ext uri="{FF2B5EF4-FFF2-40B4-BE49-F238E27FC236}">
                <a16:creationId xmlns:a16="http://schemas.microsoft.com/office/drawing/2014/main" id="{E62B640C-6212-7BBA-B472-5F9B43FFFF12}"/>
              </a:ext>
            </a:extLst>
          </p:cNvPr>
          <p:cNvSpPr txBox="1"/>
          <p:nvPr/>
        </p:nvSpPr>
        <p:spPr>
          <a:xfrm>
            <a:off x="1547839" y="3245080"/>
            <a:ext cx="1494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714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Open Sans Extrabold" panose="020B0906030804020204" pitchFamily="34" charset="0"/>
                <a:sym typeface="Times New Roman"/>
              </a:rPr>
              <a:t>Ⅱ</a:t>
            </a:r>
          </a:p>
        </p:txBody>
      </p:sp>
      <p:sp>
        <p:nvSpPr>
          <p:cNvPr id="19" name="TextBox 44">
            <a:extLst>
              <a:ext uri="{FF2B5EF4-FFF2-40B4-BE49-F238E27FC236}">
                <a16:creationId xmlns:a16="http://schemas.microsoft.com/office/drawing/2014/main" id="{E62B640C-6212-7BBA-B472-5F9B43FFFF12}"/>
              </a:ext>
            </a:extLst>
          </p:cNvPr>
          <p:cNvSpPr txBox="1"/>
          <p:nvPr/>
        </p:nvSpPr>
        <p:spPr>
          <a:xfrm>
            <a:off x="6212802" y="2130482"/>
            <a:ext cx="1494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714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/>
                <a:ea typeface="微软雅黑"/>
                <a:cs typeface="Open Sans Extrabold" panose="020B0906030804020204" pitchFamily="34" charset="0"/>
                <a:sym typeface="Times New Roman"/>
              </a:rPr>
              <a:t>Ⅱ</a:t>
            </a:r>
          </a:p>
        </p:txBody>
      </p:sp>
    </p:spTree>
    <p:extLst>
      <p:ext uri="{BB962C8B-B14F-4D97-AF65-F5344CB8AC3E}">
        <p14:creationId xmlns:p14="http://schemas.microsoft.com/office/powerpoint/2010/main" val="266943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1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3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4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nodeType="withEffect" p14:presetBounceEnd="7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2" dur="2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3" dur="2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nodeType="withEffect" p14:presetBounceEnd="7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7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3" grpId="0"/>
          <p:bldP spid="17" grpId="0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1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3" grpId="0"/>
          <p:bldP spid="17" grpId="0"/>
          <p:bldP spid="19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0">
            <a:extLst>
              <a:ext uri="{FF2B5EF4-FFF2-40B4-BE49-F238E27FC236}">
                <a16:creationId xmlns:a16="http://schemas.microsoft.com/office/drawing/2014/main" id="{144C8510-D72C-7B0C-ADE4-B64193280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0"/>
            <a:ext cx="457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2.1 </a:t>
            </a:r>
            <a:r>
              <a:rPr lang="zh-CN" altLang="en-US" sz="2400" b="1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圆形</a:t>
            </a:r>
            <a:r>
              <a:rPr lang="en-US" altLang="zh-CN" sz="2400" b="1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LBP</a:t>
            </a:r>
            <a:r>
              <a:rPr lang="zh-CN" altLang="en-US" sz="2400" b="1" noProof="1">
                <a:solidFill>
                  <a:schemeClr val="accent6"/>
                </a:solidFill>
                <a:latin typeface="Times New Roman"/>
                <a:ea typeface="微软雅黑"/>
                <a:cs typeface="Arial" panose="020B0604020202020204" pitchFamily="34" charset="0"/>
                <a:sym typeface="Times New Roman"/>
              </a:rPr>
              <a:t>特征</a:t>
            </a:r>
          </a:p>
        </p:txBody>
      </p:sp>
      <p:sp>
        <p:nvSpPr>
          <p:cNvPr id="2" name="TextBox 27">
            <a:extLst>
              <a:ext uri="{FF2B5EF4-FFF2-40B4-BE49-F238E27FC236}">
                <a16:creationId xmlns:a16="http://schemas.microsoft.com/office/drawing/2014/main" id="{07995B83-998D-2F23-5DE4-C17ECA939A63}"/>
              </a:ext>
            </a:extLst>
          </p:cNvPr>
          <p:cNvSpPr txBox="1"/>
          <p:nvPr/>
        </p:nvSpPr>
        <p:spPr>
          <a:xfrm>
            <a:off x="123190" y="1600200"/>
            <a:ext cx="88976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传统的局部二值模式（</a:t>
            </a:r>
            <a:r>
              <a:rPr lang="en-US" altLang="zh-CN" dirty="0">
                <a:solidFill>
                  <a:schemeClr val="accent6"/>
                </a:solidFill>
              </a:rPr>
              <a:t>LBP</a:t>
            </a:r>
            <a:r>
              <a:rPr lang="zh-CN" altLang="en-US" dirty="0">
                <a:solidFill>
                  <a:schemeClr val="accent6"/>
                </a:solidFill>
              </a:rPr>
              <a:t>）方法通过在固定的方形邻域内对中心像素与周围像素进行比较，生成一个二进制值，从而描述图像的局部纹理特征。这种方法虽然简单且高效，它的一个主要缺点是覆盖范围不但是固定的，而且范围较小，这样一来，在某些场景下并不能很好地满足不同尺寸和频率纹理的诉求。</a:t>
            </a:r>
          </a:p>
          <a:p>
            <a:r>
              <a:rPr lang="zh-CN" altLang="en-US" dirty="0">
                <a:solidFill>
                  <a:schemeClr val="accent6"/>
                </a:solidFill>
              </a:rPr>
              <a:t>为了克服上述缺点，并达到灰度不变性等要求，需要圆形</a:t>
            </a:r>
            <a:r>
              <a:rPr lang="en-US" altLang="zh-CN" dirty="0">
                <a:solidFill>
                  <a:schemeClr val="accent6"/>
                </a:solidFill>
              </a:rPr>
              <a:t>LBP</a:t>
            </a:r>
            <a:r>
              <a:rPr lang="zh-CN" altLang="en-US" dirty="0">
                <a:solidFill>
                  <a:schemeClr val="accent6"/>
                </a:solidFill>
              </a:rPr>
              <a:t>算子</a:t>
            </a:r>
            <a:r>
              <a:rPr lang="en-US" altLang="zh-CN" dirty="0">
                <a:solidFill>
                  <a:schemeClr val="accent6"/>
                </a:solidFill>
              </a:rPr>
              <a:t>(</a:t>
            </a:r>
            <a:r>
              <a:rPr lang="zh-CN" altLang="en-US" dirty="0">
                <a:solidFill>
                  <a:schemeClr val="accent6"/>
                </a:solidFill>
              </a:rPr>
              <a:t>即</a:t>
            </a:r>
            <a:r>
              <a:rPr lang="en-US" altLang="zh-CN" dirty="0">
                <a:solidFill>
                  <a:schemeClr val="accent6"/>
                </a:solidFill>
              </a:rPr>
              <a:t>Circular LBP</a:t>
            </a:r>
            <a:r>
              <a:rPr lang="zh-CN" altLang="en-US" dirty="0">
                <a:solidFill>
                  <a:schemeClr val="accent6"/>
                </a:solidFill>
              </a:rPr>
              <a:t>或</a:t>
            </a:r>
            <a:r>
              <a:rPr lang="en-US" altLang="zh-CN" dirty="0">
                <a:solidFill>
                  <a:schemeClr val="accent6"/>
                </a:solidFill>
              </a:rPr>
              <a:t>Extended LBP)</a:t>
            </a:r>
            <a:r>
              <a:rPr lang="zh-CN" altLang="en-US" dirty="0">
                <a:solidFill>
                  <a:schemeClr val="accent6"/>
                </a:solidFill>
              </a:rPr>
              <a:t>的方法。不仅用圆形的邻域代替了</a:t>
            </a:r>
            <a:r>
              <a:rPr lang="en-US" altLang="zh-CN" dirty="0">
                <a:solidFill>
                  <a:schemeClr val="accent6"/>
                </a:solidFill>
              </a:rPr>
              <a:t>3×3</a:t>
            </a:r>
            <a:r>
              <a:rPr lang="zh-CN" altLang="en-US" dirty="0">
                <a:solidFill>
                  <a:schemeClr val="accent6"/>
                </a:solidFill>
              </a:rPr>
              <a:t>的正方形邻域，而且将范围也扩大到了半径为</a:t>
            </a:r>
            <a:r>
              <a:rPr lang="en-US" altLang="zh-CN" dirty="0">
                <a:solidFill>
                  <a:schemeClr val="accent6"/>
                </a:solidFill>
              </a:rPr>
              <a:t>R</a:t>
            </a:r>
            <a:r>
              <a:rPr lang="zh-CN" altLang="en-US" dirty="0">
                <a:solidFill>
                  <a:schemeClr val="accent6"/>
                </a:solidFill>
              </a:rPr>
              <a:t>的圆形中的</a:t>
            </a:r>
            <a:r>
              <a:rPr lang="en-US" altLang="zh-CN" dirty="0">
                <a:solidFill>
                  <a:schemeClr val="accent6"/>
                </a:solidFill>
              </a:rPr>
              <a:t>P</a:t>
            </a:r>
            <a:r>
              <a:rPr lang="zh-CN" altLang="en-US" dirty="0">
                <a:solidFill>
                  <a:schemeClr val="accent6"/>
                </a:solidFill>
              </a:rPr>
              <a:t>个像素点</a:t>
            </a:r>
            <a:endParaRPr lang="en-US" altLang="zh-C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87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665818-2AB1-B61B-00B3-0BAF2B415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9" y="362638"/>
            <a:ext cx="5953122" cy="2397090"/>
          </a:xfrm>
          <a:prstGeom prst="rect">
            <a:avLst/>
          </a:prstGeom>
        </p:spPr>
      </p:pic>
      <p:sp>
        <p:nvSpPr>
          <p:cNvPr id="3" name="TextBox 27">
            <a:extLst>
              <a:ext uri="{FF2B5EF4-FFF2-40B4-BE49-F238E27FC236}">
                <a16:creationId xmlns:a16="http://schemas.microsoft.com/office/drawing/2014/main" id="{AE3EC167-BAD6-BA19-D86F-A0DB91389549}"/>
              </a:ext>
            </a:extLst>
          </p:cNvPr>
          <p:cNvSpPr txBox="1"/>
          <p:nvPr/>
        </p:nvSpPr>
        <p:spPr>
          <a:xfrm>
            <a:off x="533400" y="2754983"/>
            <a:ext cx="88976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图像</a:t>
            </a:r>
            <a:r>
              <a:rPr lang="en-US" altLang="zh-CN" dirty="0">
                <a:solidFill>
                  <a:schemeClr val="accent6"/>
                </a:solidFill>
              </a:rPr>
              <a:t>1</a:t>
            </a:r>
            <a:r>
              <a:rPr lang="zh-CN" altLang="en-US" dirty="0">
                <a:solidFill>
                  <a:schemeClr val="accent6"/>
                </a:solidFill>
              </a:rPr>
              <a:t>圆半径为</a:t>
            </a:r>
            <a:r>
              <a:rPr lang="en-US" altLang="zh-CN" dirty="0">
                <a:solidFill>
                  <a:schemeClr val="accent6"/>
                </a:solidFill>
              </a:rPr>
              <a:t>1</a:t>
            </a:r>
            <a:r>
              <a:rPr lang="zh-CN" altLang="en-US" dirty="0">
                <a:solidFill>
                  <a:schemeClr val="accent6"/>
                </a:solidFill>
              </a:rPr>
              <a:t>，采样的点为</a:t>
            </a:r>
            <a:r>
              <a:rPr lang="en-US" altLang="zh-CN" dirty="0">
                <a:solidFill>
                  <a:schemeClr val="accent6"/>
                </a:solidFill>
              </a:rPr>
              <a:t>8</a:t>
            </a:r>
            <a:r>
              <a:rPr lang="zh-CN" altLang="en-US" dirty="0">
                <a:solidFill>
                  <a:schemeClr val="accent6"/>
                </a:solidFill>
              </a:rPr>
              <a:t>个；图</a:t>
            </a:r>
            <a:r>
              <a:rPr lang="en-US" altLang="zh-CN" dirty="0">
                <a:solidFill>
                  <a:schemeClr val="accent6"/>
                </a:solidFill>
              </a:rPr>
              <a:t>2</a:t>
            </a:r>
            <a:r>
              <a:rPr lang="zh-CN" altLang="en-US" dirty="0">
                <a:solidFill>
                  <a:schemeClr val="accent6"/>
                </a:solidFill>
              </a:rPr>
              <a:t>圆半径为</a:t>
            </a:r>
            <a:r>
              <a:rPr lang="en-US" altLang="zh-CN" dirty="0">
                <a:solidFill>
                  <a:schemeClr val="accent6"/>
                </a:solidFill>
              </a:rPr>
              <a:t>2</a:t>
            </a:r>
            <a:r>
              <a:rPr lang="zh-CN" altLang="en-US" dirty="0">
                <a:solidFill>
                  <a:schemeClr val="accent6"/>
                </a:solidFill>
              </a:rPr>
              <a:t>，采样的点为</a:t>
            </a:r>
            <a:r>
              <a:rPr lang="en-US" altLang="zh-CN" dirty="0">
                <a:solidFill>
                  <a:schemeClr val="accent6"/>
                </a:solidFill>
              </a:rPr>
              <a:t>16</a:t>
            </a:r>
            <a:r>
              <a:rPr lang="zh-CN" altLang="en-US" dirty="0">
                <a:solidFill>
                  <a:schemeClr val="accent6"/>
                </a:solidFill>
              </a:rPr>
              <a:t>个；图</a:t>
            </a:r>
            <a:r>
              <a:rPr lang="en-US" altLang="zh-CN" dirty="0">
                <a:solidFill>
                  <a:schemeClr val="accent6"/>
                </a:solidFill>
              </a:rPr>
              <a:t>3</a:t>
            </a:r>
            <a:r>
              <a:rPr lang="zh-CN" altLang="en-US" dirty="0">
                <a:solidFill>
                  <a:schemeClr val="accent6"/>
                </a:solidFill>
              </a:rPr>
              <a:t>圆半径为</a:t>
            </a:r>
            <a:r>
              <a:rPr lang="en-US" altLang="zh-CN" dirty="0">
                <a:solidFill>
                  <a:schemeClr val="accent6"/>
                </a:solidFill>
              </a:rPr>
              <a:t>2</a:t>
            </a:r>
            <a:r>
              <a:rPr lang="zh-CN" altLang="en-US" dirty="0">
                <a:solidFill>
                  <a:schemeClr val="accent6"/>
                </a:solidFill>
              </a:rPr>
              <a:t>，采样的点为</a:t>
            </a:r>
            <a:r>
              <a:rPr lang="en-US" altLang="zh-CN" dirty="0">
                <a:solidFill>
                  <a:schemeClr val="accent6"/>
                </a:solidFill>
              </a:rPr>
              <a:t>8</a:t>
            </a:r>
            <a:r>
              <a:rPr lang="zh-CN" altLang="en-US" dirty="0">
                <a:solidFill>
                  <a:schemeClr val="accent6"/>
                </a:solidFill>
              </a:rPr>
              <a:t>个</a:t>
            </a:r>
          </a:p>
          <a:p>
            <a:endParaRPr lang="zh-CN" altLang="en-US" dirty="0">
              <a:solidFill>
                <a:schemeClr val="accent6"/>
              </a:solidFill>
            </a:endParaRPr>
          </a:p>
          <a:p>
            <a:r>
              <a:rPr lang="zh-CN" altLang="en-US" dirty="0">
                <a:solidFill>
                  <a:schemeClr val="accent6"/>
                </a:solidFill>
              </a:rPr>
              <a:t>一般来说，当领域采样点个数相同时，半径越小，图像纹理越精细；当半径相同时，领域采样点个数越少，图像亮度越低，区分度变差。</a:t>
            </a:r>
            <a:endParaRPr lang="en-US" altLang="zh-CN" dirty="0">
              <a:solidFill>
                <a:schemeClr val="accent6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923DFB-DCB2-2E67-06EB-96F02EA48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4361604"/>
            <a:ext cx="4704080" cy="202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9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1899</TotalTime>
  <Words>984</Words>
  <Application>Microsoft Office PowerPoint</Application>
  <PresentationFormat>全屏显示(4:3)</PresentationFormat>
  <Paragraphs>72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Arial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天佑 李</cp:lastModifiedBy>
  <cp:revision>476</cp:revision>
  <dcterms:created xsi:type="dcterms:W3CDTF">2006-08-16T00:00:00Z</dcterms:created>
  <dcterms:modified xsi:type="dcterms:W3CDTF">2024-11-05T17:23:01Z</dcterms:modified>
</cp:coreProperties>
</file>